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114"/>
  </p:notesMasterIdLst>
  <p:handoutMasterIdLst>
    <p:handoutMasterId r:id="rId115"/>
  </p:handoutMasterIdLst>
  <p:sldIdLst>
    <p:sldId id="256" r:id="rId2"/>
    <p:sldId id="290" r:id="rId3"/>
    <p:sldId id="439" r:id="rId4"/>
    <p:sldId id="440" r:id="rId5"/>
    <p:sldId id="309" r:id="rId6"/>
    <p:sldId id="391" r:id="rId7"/>
    <p:sldId id="326" r:id="rId8"/>
    <p:sldId id="426" r:id="rId9"/>
    <p:sldId id="327" r:id="rId10"/>
    <p:sldId id="328" r:id="rId11"/>
    <p:sldId id="329" r:id="rId12"/>
    <p:sldId id="330" r:id="rId13"/>
    <p:sldId id="331" r:id="rId14"/>
    <p:sldId id="441" r:id="rId15"/>
    <p:sldId id="411" r:id="rId16"/>
    <p:sldId id="442" r:id="rId17"/>
    <p:sldId id="443" r:id="rId18"/>
    <p:sldId id="444" r:id="rId19"/>
    <p:sldId id="445" r:id="rId20"/>
    <p:sldId id="446" r:id="rId21"/>
    <p:sldId id="447" r:id="rId22"/>
    <p:sldId id="448" r:id="rId23"/>
    <p:sldId id="449" r:id="rId24"/>
    <p:sldId id="336" r:id="rId25"/>
    <p:sldId id="337" r:id="rId26"/>
    <p:sldId id="437" r:id="rId27"/>
    <p:sldId id="338" r:id="rId28"/>
    <p:sldId id="339" r:id="rId29"/>
    <p:sldId id="340" r:id="rId30"/>
    <p:sldId id="450" r:id="rId31"/>
    <p:sldId id="342" r:id="rId32"/>
    <p:sldId id="343" r:id="rId33"/>
    <p:sldId id="344" r:id="rId34"/>
    <p:sldId id="345" r:id="rId35"/>
    <p:sldId id="346" r:id="rId36"/>
    <p:sldId id="451" r:id="rId37"/>
    <p:sldId id="452" r:id="rId38"/>
    <p:sldId id="348" r:id="rId39"/>
    <p:sldId id="349" r:id="rId40"/>
    <p:sldId id="421" r:id="rId41"/>
    <p:sldId id="422" r:id="rId42"/>
    <p:sldId id="420" r:id="rId43"/>
    <p:sldId id="350" r:id="rId44"/>
    <p:sldId id="416" r:id="rId45"/>
    <p:sldId id="417" r:id="rId46"/>
    <p:sldId id="418" r:id="rId47"/>
    <p:sldId id="453" r:id="rId48"/>
    <p:sldId id="454" r:id="rId49"/>
    <p:sldId id="455" r:id="rId50"/>
    <p:sldId id="419" r:id="rId51"/>
    <p:sldId id="456" r:id="rId52"/>
    <p:sldId id="359" r:id="rId53"/>
    <p:sldId id="361" r:id="rId54"/>
    <p:sldId id="362" r:id="rId55"/>
    <p:sldId id="363" r:id="rId56"/>
    <p:sldId id="364" r:id="rId57"/>
    <p:sldId id="365" r:id="rId58"/>
    <p:sldId id="367" r:id="rId59"/>
    <p:sldId id="457" r:id="rId60"/>
    <p:sldId id="458" r:id="rId61"/>
    <p:sldId id="423" r:id="rId62"/>
    <p:sldId id="424" r:id="rId63"/>
    <p:sldId id="368" r:id="rId64"/>
    <p:sldId id="369" r:id="rId65"/>
    <p:sldId id="459" r:id="rId66"/>
    <p:sldId id="371" r:id="rId67"/>
    <p:sldId id="460" r:id="rId68"/>
    <p:sldId id="461" r:id="rId69"/>
    <p:sldId id="462" r:id="rId70"/>
    <p:sldId id="463" r:id="rId71"/>
    <p:sldId id="464" r:id="rId72"/>
    <p:sldId id="465" r:id="rId73"/>
    <p:sldId id="466" r:id="rId74"/>
    <p:sldId id="467" r:id="rId75"/>
    <p:sldId id="468" r:id="rId76"/>
    <p:sldId id="291" r:id="rId77"/>
    <p:sldId id="292" r:id="rId78"/>
    <p:sldId id="293" r:id="rId79"/>
    <p:sldId id="298" r:id="rId80"/>
    <p:sldId id="297" r:id="rId81"/>
    <p:sldId id="316" r:id="rId82"/>
    <p:sldId id="299" r:id="rId83"/>
    <p:sldId id="301" r:id="rId84"/>
    <p:sldId id="306" r:id="rId85"/>
    <p:sldId id="401" r:id="rId86"/>
    <p:sldId id="402" r:id="rId87"/>
    <p:sldId id="310" r:id="rId88"/>
    <p:sldId id="311" r:id="rId89"/>
    <p:sldId id="407" r:id="rId90"/>
    <p:sldId id="312" r:id="rId91"/>
    <p:sldId id="317" r:id="rId92"/>
    <p:sldId id="314" r:id="rId93"/>
    <p:sldId id="315" r:id="rId94"/>
    <p:sldId id="319" r:id="rId95"/>
    <p:sldId id="320" r:id="rId96"/>
    <p:sldId id="321" r:id="rId97"/>
    <p:sldId id="399" r:id="rId98"/>
    <p:sldId id="400" r:id="rId99"/>
    <p:sldId id="397" r:id="rId100"/>
    <p:sldId id="398" r:id="rId101"/>
    <p:sldId id="283" r:id="rId102"/>
    <p:sldId id="322" r:id="rId103"/>
    <p:sldId id="323" r:id="rId104"/>
    <p:sldId id="296" r:id="rId105"/>
    <p:sldId id="324" r:id="rId106"/>
    <p:sldId id="325" r:id="rId107"/>
    <p:sldId id="277" r:id="rId108"/>
    <p:sldId id="282" r:id="rId109"/>
    <p:sldId id="278" r:id="rId110"/>
    <p:sldId id="279" r:id="rId111"/>
    <p:sldId id="280" r:id="rId112"/>
    <p:sldId id="281" r:id="rId113"/>
  </p:sldIdLst>
  <p:sldSz cx="9144000" cy="6858000" type="screen4x3"/>
  <p:notesSz cx="7315200" cy="96012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Times New Roman" panose="02020603050405020304" pitchFamily="18" charset="0"/>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Times New Roman" panose="02020603050405020304" pitchFamily="18" charset="0"/>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Times New Roman" panose="02020603050405020304" pitchFamily="18" charset="0"/>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Times New Roman" panose="02020603050405020304" pitchFamily="18" charset="0"/>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Times New Roman" panose="02020603050405020304" pitchFamily="18" charset="0"/>
      </a:defRPr>
    </a:lvl5pPr>
    <a:lvl6pPr marL="2286000" algn="l" defTabSz="914400" rtl="0" eaLnBrk="1" latinLnBrk="0" hangingPunct="1">
      <a:defRPr sz="2400" kern="1200">
        <a:solidFill>
          <a:schemeClr val="tx1"/>
        </a:solidFill>
        <a:latin typeface="Times New Roman" panose="02020603050405020304" pitchFamily="18" charset="0"/>
        <a:ea typeface="+mn-ea"/>
        <a:cs typeface="Times New Roman" panose="02020603050405020304" pitchFamily="18" charset="0"/>
      </a:defRPr>
    </a:lvl6pPr>
    <a:lvl7pPr marL="2743200" algn="l" defTabSz="914400" rtl="0" eaLnBrk="1" latinLnBrk="0" hangingPunct="1">
      <a:defRPr sz="2400" kern="1200">
        <a:solidFill>
          <a:schemeClr val="tx1"/>
        </a:solidFill>
        <a:latin typeface="Times New Roman" panose="02020603050405020304" pitchFamily="18" charset="0"/>
        <a:ea typeface="+mn-ea"/>
        <a:cs typeface="Times New Roman" panose="02020603050405020304" pitchFamily="18" charset="0"/>
      </a:defRPr>
    </a:lvl7pPr>
    <a:lvl8pPr marL="3200400" algn="l" defTabSz="914400" rtl="0" eaLnBrk="1" latinLnBrk="0" hangingPunct="1">
      <a:defRPr sz="2400" kern="1200">
        <a:solidFill>
          <a:schemeClr val="tx1"/>
        </a:solidFill>
        <a:latin typeface="Times New Roman" panose="02020603050405020304" pitchFamily="18" charset="0"/>
        <a:ea typeface="+mn-ea"/>
        <a:cs typeface="Times New Roman" panose="02020603050405020304" pitchFamily="18" charset="0"/>
      </a:defRPr>
    </a:lvl8pPr>
    <a:lvl9pPr marL="3657600" algn="l" defTabSz="914400" rtl="0" eaLnBrk="1" latinLnBrk="0" hangingPunct="1">
      <a:defRPr sz="2400" kern="1200">
        <a:solidFill>
          <a:schemeClr val="tx1"/>
        </a:solidFill>
        <a:latin typeface="Times New Roman" panose="02020603050405020304" pitchFamily="18" charset="0"/>
        <a:ea typeface="+mn-ea"/>
        <a:cs typeface="Times New Roman" panose="02020603050405020304" pitchFamily="18"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A3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7" autoAdjust="0"/>
    <p:restoredTop sz="94575" autoAdjust="0"/>
  </p:normalViewPr>
  <p:slideViewPr>
    <p:cSldViewPr>
      <p:cViewPr varScale="1">
        <p:scale>
          <a:sx n="87" d="100"/>
          <a:sy n="87"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93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notesMaster" Target="notesMasters/notesMaster1.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7838"/>
          </a:xfrm>
          <a:prstGeom prst="rect">
            <a:avLst/>
          </a:prstGeom>
        </p:spPr>
        <p:txBody>
          <a:bodyPr vert="horz" lIns="95294" tIns="47646" rIns="95294" bIns="47646" rtlCol="0"/>
          <a:lstStyle>
            <a:lvl1pPr algn="l" eaLnBrk="1" hangingPunct="1">
              <a:defRPr sz="1300">
                <a:latin typeface="Times New Roman" pitchFamily="18" charset="0"/>
                <a:cs typeface="Times New Roman" pitchFamily="18" charset="0"/>
              </a:defRPr>
            </a:lvl1pPr>
          </a:lstStyle>
          <a:p>
            <a:pPr>
              <a:defRPr/>
            </a:pPr>
            <a:endParaRPr lang="en-US"/>
          </a:p>
        </p:txBody>
      </p:sp>
      <p:sp>
        <p:nvSpPr>
          <p:cNvPr id="3" name="Date Placeholder 2"/>
          <p:cNvSpPr>
            <a:spLocks noGrp="1"/>
          </p:cNvSpPr>
          <p:nvPr>
            <p:ph type="dt" sz="quarter" idx="1"/>
          </p:nvPr>
        </p:nvSpPr>
        <p:spPr>
          <a:xfrm>
            <a:off x="4143375" y="0"/>
            <a:ext cx="3170238" cy="477838"/>
          </a:xfrm>
          <a:prstGeom prst="rect">
            <a:avLst/>
          </a:prstGeom>
        </p:spPr>
        <p:txBody>
          <a:bodyPr vert="horz" lIns="95294" tIns="47646" rIns="95294" bIns="47646" rtlCol="0"/>
          <a:lstStyle>
            <a:lvl1pPr algn="r" eaLnBrk="1" hangingPunct="1">
              <a:defRPr sz="1300">
                <a:latin typeface="Times New Roman" pitchFamily="18" charset="0"/>
                <a:cs typeface="Times New Roman" pitchFamily="18" charset="0"/>
              </a:defRPr>
            </a:lvl1pPr>
          </a:lstStyle>
          <a:p>
            <a:pPr>
              <a:defRPr/>
            </a:pPr>
            <a:fld id="{5FD12BDD-4018-4C92-9AA7-EE42F102273B}" type="datetimeFigureOut">
              <a:rPr lang="en-US"/>
              <a:pPr>
                <a:defRPr/>
              </a:pPr>
              <a:t>7/28/2015</a:t>
            </a:fld>
            <a:endParaRPr lang="en-US"/>
          </a:p>
        </p:txBody>
      </p:sp>
      <p:sp>
        <p:nvSpPr>
          <p:cNvPr id="4" name="Footer Placeholder 3"/>
          <p:cNvSpPr>
            <a:spLocks noGrp="1"/>
          </p:cNvSpPr>
          <p:nvPr>
            <p:ph type="ftr" sz="quarter" idx="2"/>
          </p:nvPr>
        </p:nvSpPr>
        <p:spPr>
          <a:xfrm>
            <a:off x="0" y="9118600"/>
            <a:ext cx="3170238" cy="481013"/>
          </a:xfrm>
          <a:prstGeom prst="rect">
            <a:avLst/>
          </a:prstGeom>
        </p:spPr>
        <p:txBody>
          <a:bodyPr vert="horz" lIns="95294" tIns="47646" rIns="95294" bIns="47646" rtlCol="0" anchor="b"/>
          <a:lstStyle>
            <a:lvl1pPr algn="l" eaLnBrk="1" hangingPunct="1">
              <a:defRPr sz="1300">
                <a:latin typeface="Times New Roman" pitchFamily="18" charset="0"/>
                <a:cs typeface="Times New Roman" pitchFamily="18" charset="0"/>
              </a:defRPr>
            </a:lvl1pPr>
          </a:lstStyle>
          <a:p>
            <a:pPr>
              <a:defRPr/>
            </a:pPr>
            <a:endParaRPr lang="en-US"/>
          </a:p>
        </p:txBody>
      </p:sp>
      <p:sp>
        <p:nvSpPr>
          <p:cNvPr id="5" name="Slide Number Placeholder 4"/>
          <p:cNvSpPr>
            <a:spLocks noGrp="1"/>
          </p:cNvSpPr>
          <p:nvPr>
            <p:ph type="sldNum" sz="quarter" idx="3"/>
          </p:nvPr>
        </p:nvSpPr>
        <p:spPr>
          <a:xfrm>
            <a:off x="4143375" y="9118600"/>
            <a:ext cx="3170238" cy="481013"/>
          </a:xfrm>
          <a:prstGeom prst="rect">
            <a:avLst/>
          </a:prstGeom>
        </p:spPr>
        <p:txBody>
          <a:bodyPr vert="horz" wrap="square" lIns="95294" tIns="47646" rIns="95294" bIns="47646" numCol="1" anchor="b" anchorCtr="0" compatLnSpc="1">
            <a:prstTxWarp prst="textNoShape">
              <a:avLst/>
            </a:prstTxWarp>
          </a:bodyPr>
          <a:lstStyle>
            <a:lvl1pPr algn="r" eaLnBrk="1" hangingPunct="1">
              <a:defRPr sz="1300"/>
            </a:lvl1pPr>
          </a:lstStyle>
          <a:p>
            <a:pPr>
              <a:defRPr/>
            </a:pPr>
            <a:fld id="{CE4FBDA6-5F0D-4B0E-9B35-CE6026EEE1BF}" type="slidenum">
              <a:rPr lang="en-US" altLang="en-US"/>
              <a:pPr>
                <a:defRPr/>
              </a:pPr>
              <a:t>‹#›</a:t>
            </a:fld>
            <a:endParaRPr lang="en-US" altLang="en-US"/>
          </a:p>
        </p:txBody>
      </p:sp>
    </p:spTree>
    <p:extLst>
      <p:ext uri="{BB962C8B-B14F-4D97-AF65-F5344CB8AC3E}">
        <p14:creationId xmlns:p14="http://schemas.microsoft.com/office/powerpoint/2010/main" val="34935775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898" name="Rectangle 2"/>
          <p:cNvSpPr>
            <a:spLocks noGrp="1" noChangeArrowheads="1"/>
          </p:cNvSpPr>
          <p:nvPr>
            <p:ph type="hdr" sz="quarter"/>
          </p:nvPr>
        </p:nvSpPr>
        <p:spPr bwMode="auto">
          <a:xfrm>
            <a:off x="0" y="0"/>
            <a:ext cx="3170238" cy="477838"/>
          </a:xfrm>
          <a:prstGeom prst="rect">
            <a:avLst/>
          </a:prstGeom>
          <a:noFill/>
          <a:ln w="9525">
            <a:noFill/>
            <a:miter lim="800000"/>
            <a:headEnd/>
            <a:tailEnd/>
          </a:ln>
          <a:effectLst/>
        </p:spPr>
        <p:txBody>
          <a:bodyPr vert="horz" wrap="square" lIns="96646" tIns="48323" rIns="96646" bIns="48323" numCol="1" anchor="t" anchorCtr="0" compatLnSpc="1">
            <a:prstTxWarp prst="textNoShape">
              <a:avLst/>
            </a:prstTxWarp>
          </a:bodyPr>
          <a:lstStyle>
            <a:lvl1pPr algn="l" defTabSz="966172" eaLnBrk="1" hangingPunct="1">
              <a:defRPr sz="1300">
                <a:latin typeface="Times New Roman" charset="0"/>
                <a:cs typeface="Times New Roman" charset="0"/>
              </a:defRPr>
            </a:lvl1pPr>
          </a:lstStyle>
          <a:p>
            <a:pPr>
              <a:defRPr/>
            </a:pPr>
            <a:endParaRPr lang="en-US"/>
          </a:p>
        </p:txBody>
      </p:sp>
      <p:sp>
        <p:nvSpPr>
          <p:cNvPr id="80899" name="Rectangle 3"/>
          <p:cNvSpPr>
            <a:spLocks noGrp="1" noChangeArrowheads="1"/>
          </p:cNvSpPr>
          <p:nvPr>
            <p:ph type="dt" idx="1"/>
          </p:nvPr>
        </p:nvSpPr>
        <p:spPr bwMode="auto">
          <a:xfrm>
            <a:off x="4144963" y="0"/>
            <a:ext cx="3170237" cy="477838"/>
          </a:xfrm>
          <a:prstGeom prst="rect">
            <a:avLst/>
          </a:prstGeom>
          <a:noFill/>
          <a:ln w="9525">
            <a:noFill/>
            <a:miter lim="800000"/>
            <a:headEnd/>
            <a:tailEnd/>
          </a:ln>
          <a:effectLst/>
        </p:spPr>
        <p:txBody>
          <a:bodyPr vert="horz" wrap="square" lIns="96646" tIns="48323" rIns="96646" bIns="48323" numCol="1" anchor="t" anchorCtr="0" compatLnSpc="1">
            <a:prstTxWarp prst="textNoShape">
              <a:avLst/>
            </a:prstTxWarp>
          </a:bodyPr>
          <a:lstStyle>
            <a:lvl1pPr algn="r" defTabSz="966172" eaLnBrk="1" hangingPunct="1">
              <a:defRPr sz="1300">
                <a:latin typeface="Times New Roman" charset="0"/>
                <a:cs typeface="Times New Roman" charset="0"/>
              </a:defRPr>
            </a:lvl1pPr>
          </a:lstStyle>
          <a:p>
            <a:pPr>
              <a:defRPr/>
            </a:pPr>
            <a:endParaRPr lang="en-US"/>
          </a:p>
        </p:txBody>
      </p:sp>
      <p:sp>
        <p:nvSpPr>
          <p:cNvPr id="4100"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901"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46" tIns="48323" rIns="96646" bIns="48323"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80902" name="Rectangle 6"/>
          <p:cNvSpPr>
            <a:spLocks noGrp="1" noChangeArrowheads="1"/>
          </p:cNvSpPr>
          <p:nvPr>
            <p:ph type="ftr" sz="quarter" idx="4"/>
          </p:nvPr>
        </p:nvSpPr>
        <p:spPr bwMode="auto">
          <a:xfrm>
            <a:off x="0" y="9123363"/>
            <a:ext cx="3170238" cy="477837"/>
          </a:xfrm>
          <a:prstGeom prst="rect">
            <a:avLst/>
          </a:prstGeom>
          <a:noFill/>
          <a:ln w="9525">
            <a:noFill/>
            <a:miter lim="800000"/>
            <a:headEnd/>
            <a:tailEnd/>
          </a:ln>
          <a:effectLst/>
        </p:spPr>
        <p:txBody>
          <a:bodyPr vert="horz" wrap="square" lIns="96646" tIns="48323" rIns="96646" bIns="48323" numCol="1" anchor="b" anchorCtr="0" compatLnSpc="1">
            <a:prstTxWarp prst="textNoShape">
              <a:avLst/>
            </a:prstTxWarp>
          </a:bodyPr>
          <a:lstStyle>
            <a:lvl1pPr algn="l" defTabSz="966172" eaLnBrk="1" hangingPunct="1">
              <a:defRPr sz="1300">
                <a:latin typeface="Times New Roman" charset="0"/>
                <a:cs typeface="Times New Roman" charset="0"/>
              </a:defRPr>
            </a:lvl1pPr>
          </a:lstStyle>
          <a:p>
            <a:pPr>
              <a:defRPr/>
            </a:pPr>
            <a:endParaRPr lang="en-US"/>
          </a:p>
        </p:txBody>
      </p:sp>
      <p:sp>
        <p:nvSpPr>
          <p:cNvPr id="80903" name="Rectangle 7"/>
          <p:cNvSpPr>
            <a:spLocks noGrp="1" noChangeArrowheads="1"/>
          </p:cNvSpPr>
          <p:nvPr>
            <p:ph type="sldNum" sz="quarter" idx="5"/>
          </p:nvPr>
        </p:nvSpPr>
        <p:spPr bwMode="auto">
          <a:xfrm>
            <a:off x="4144963" y="9123363"/>
            <a:ext cx="3170237" cy="477837"/>
          </a:xfrm>
          <a:prstGeom prst="rect">
            <a:avLst/>
          </a:prstGeom>
          <a:noFill/>
          <a:ln w="9525">
            <a:noFill/>
            <a:miter lim="800000"/>
            <a:headEnd/>
            <a:tailEnd/>
          </a:ln>
          <a:effectLst/>
        </p:spPr>
        <p:txBody>
          <a:bodyPr vert="horz" wrap="square" lIns="96646" tIns="48323" rIns="96646" bIns="48323" numCol="1" anchor="b" anchorCtr="0" compatLnSpc="1">
            <a:prstTxWarp prst="textNoShape">
              <a:avLst/>
            </a:prstTxWarp>
          </a:bodyPr>
          <a:lstStyle>
            <a:lvl1pPr algn="r" defTabSz="965300" eaLnBrk="1" hangingPunct="1">
              <a:defRPr sz="1300"/>
            </a:lvl1pPr>
          </a:lstStyle>
          <a:p>
            <a:pPr>
              <a:defRPr/>
            </a:pPr>
            <a:fld id="{1BED34F3-ACE5-4208-B7E8-B20F0DC55642}" type="slidenum">
              <a:rPr lang="en-US" altLang="en-US"/>
              <a:pPr>
                <a:defRPr/>
              </a:pPr>
              <a:t>‹#›</a:t>
            </a:fld>
            <a:endParaRPr lang="en-US" altLang="en-US"/>
          </a:p>
        </p:txBody>
      </p:sp>
    </p:spTree>
    <p:extLst>
      <p:ext uri="{BB962C8B-B14F-4D97-AF65-F5344CB8AC3E}">
        <p14:creationId xmlns:p14="http://schemas.microsoft.com/office/powerpoint/2010/main" val="28335071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ahoma" charset="0"/>
        <a:ea typeface="+mn-ea"/>
        <a:cs typeface="Times New Roman" charset="0"/>
      </a:defRPr>
    </a:lvl1pPr>
    <a:lvl2pPr marL="457200" algn="l" rtl="0" eaLnBrk="0" fontAlgn="base" hangingPunct="0">
      <a:spcBef>
        <a:spcPct val="30000"/>
      </a:spcBef>
      <a:spcAft>
        <a:spcPct val="0"/>
      </a:spcAft>
      <a:defRPr kumimoji="1" sz="1200" kern="1200">
        <a:solidFill>
          <a:schemeClr val="tx1"/>
        </a:solidFill>
        <a:latin typeface="Tahoma" charset="0"/>
        <a:ea typeface="+mn-ea"/>
        <a:cs typeface="Times New Roman" charset="0"/>
      </a:defRPr>
    </a:lvl2pPr>
    <a:lvl3pPr marL="914400" algn="l" rtl="0" eaLnBrk="0" fontAlgn="base" hangingPunct="0">
      <a:spcBef>
        <a:spcPct val="30000"/>
      </a:spcBef>
      <a:spcAft>
        <a:spcPct val="0"/>
      </a:spcAft>
      <a:defRPr kumimoji="1" sz="1200" kern="1200">
        <a:solidFill>
          <a:schemeClr val="tx1"/>
        </a:solidFill>
        <a:latin typeface="Tahoma" charset="0"/>
        <a:ea typeface="+mn-ea"/>
        <a:cs typeface="Times New Roman" charset="0"/>
      </a:defRPr>
    </a:lvl3pPr>
    <a:lvl4pPr marL="1371600" algn="l" rtl="0" eaLnBrk="0" fontAlgn="base" hangingPunct="0">
      <a:spcBef>
        <a:spcPct val="30000"/>
      </a:spcBef>
      <a:spcAft>
        <a:spcPct val="0"/>
      </a:spcAft>
      <a:defRPr kumimoji="1" sz="1200" kern="1200">
        <a:solidFill>
          <a:schemeClr val="tx1"/>
        </a:solidFill>
        <a:latin typeface="Tahoma" charset="0"/>
        <a:ea typeface="+mn-ea"/>
        <a:cs typeface="Times New Roman" charset="0"/>
      </a:defRPr>
    </a:lvl4pPr>
    <a:lvl5pPr marL="1828800" algn="l" rtl="0" eaLnBrk="0" fontAlgn="base" hangingPunct="0">
      <a:spcBef>
        <a:spcPct val="30000"/>
      </a:spcBef>
      <a:spcAft>
        <a:spcPct val="0"/>
      </a:spcAft>
      <a:defRPr kumimoji="1" sz="1200" kern="1200">
        <a:solidFill>
          <a:schemeClr val="tx1"/>
        </a:solidFill>
        <a:latin typeface="Tahoma" charset="0"/>
        <a:ea typeface="+mn-ea"/>
        <a:cs typeface="Times New Roman"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ahoma" panose="020B0604030504040204" pitchFamily="34" charset="0"/>
              <a:cs typeface="Times New Roman" panose="02020603050405020304" pitchFamily="18" charset="0"/>
            </a:endParaRPr>
          </a:p>
        </p:txBody>
      </p:sp>
      <p:sp>
        <p:nvSpPr>
          <p:cNvPr id="235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kumimoji="1" sz="1200">
                <a:solidFill>
                  <a:schemeClr val="tx1"/>
                </a:solidFill>
                <a:latin typeface="Tahoma" panose="020B0604030504040204" pitchFamily="34" charset="0"/>
                <a:cs typeface="Times New Roman" panose="02020603050405020304" pitchFamily="18" charset="0"/>
              </a:defRPr>
            </a:lvl1pPr>
            <a:lvl2pPr marL="763588" indent="-293688" defTabSz="965200">
              <a:spcBef>
                <a:spcPct val="30000"/>
              </a:spcBef>
              <a:defRPr kumimoji="1" sz="1200">
                <a:solidFill>
                  <a:schemeClr val="tx1"/>
                </a:solidFill>
                <a:latin typeface="Tahoma" panose="020B0604030504040204" pitchFamily="34" charset="0"/>
                <a:cs typeface="Times New Roman" panose="02020603050405020304" pitchFamily="18" charset="0"/>
              </a:defRPr>
            </a:lvl2pPr>
            <a:lvl3pPr marL="1174750"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3pPr>
            <a:lvl4pPr marL="16462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4pPr>
            <a:lvl5pPr marL="21161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5pPr>
            <a:lvl6pPr marL="25733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6pPr>
            <a:lvl7pPr marL="30305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7pPr>
            <a:lvl8pPr marL="34877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8pPr>
            <a:lvl9pPr marL="39449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9pPr>
          </a:lstStyle>
          <a:p>
            <a:pPr>
              <a:spcBef>
                <a:spcPct val="0"/>
              </a:spcBef>
            </a:pPr>
            <a:fld id="{8169FBFE-3F8A-4EE1-8425-79C215A3CA2C}" type="slidenum">
              <a:rPr kumimoji="0" lang="en-US" altLang="en-US" sz="1300" smtClean="0">
                <a:latin typeface="Times New Roman" panose="02020603050405020304" pitchFamily="18" charset="0"/>
              </a:rPr>
              <a:pPr>
                <a:spcBef>
                  <a:spcPct val="0"/>
                </a:spcBef>
              </a:pPr>
              <a:t>1</a:t>
            </a:fld>
            <a:endParaRPr kumimoji="0" lang="en-US" altLang="en-US" sz="1300" smtClean="0">
              <a:latin typeface="Times New Roman" panose="02020603050405020304" pitchFamily="18" charset="0"/>
            </a:endParaRPr>
          </a:p>
        </p:txBody>
      </p:sp>
    </p:spTree>
    <p:extLst>
      <p:ext uri="{BB962C8B-B14F-4D97-AF65-F5344CB8AC3E}">
        <p14:creationId xmlns:p14="http://schemas.microsoft.com/office/powerpoint/2010/main" val="8254643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ahoma" panose="020B0604030504040204" pitchFamily="34" charset="0"/>
              <a:cs typeface="Times New Roman" panose="02020603050405020304" pitchFamily="18" charset="0"/>
            </a:endParaRPr>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kumimoji="1" sz="1200">
                <a:solidFill>
                  <a:schemeClr val="tx1"/>
                </a:solidFill>
                <a:latin typeface="Tahoma" panose="020B0604030504040204" pitchFamily="34" charset="0"/>
                <a:cs typeface="Times New Roman" panose="02020603050405020304" pitchFamily="18" charset="0"/>
              </a:defRPr>
            </a:lvl1pPr>
            <a:lvl2pPr marL="763588" indent="-293688" defTabSz="965200">
              <a:spcBef>
                <a:spcPct val="30000"/>
              </a:spcBef>
              <a:defRPr kumimoji="1" sz="1200">
                <a:solidFill>
                  <a:schemeClr val="tx1"/>
                </a:solidFill>
                <a:latin typeface="Tahoma" panose="020B0604030504040204" pitchFamily="34" charset="0"/>
                <a:cs typeface="Times New Roman" panose="02020603050405020304" pitchFamily="18" charset="0"/>
              </a:defRPr>
            </a:lvl2pPr>
            <a:lvl3pPr marL="1174750"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3pPr>
            <a:lvl4pPr marL="16462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4pPr>
            <a:lvl5pPr marL="21161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5pPr>
            <a:lvl6pPr marL="25733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6pPr>
            <a:lvl7pPr marL="30305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7pPr>
            <a:lvl8pPr marL="34877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8pPr>
            <a:lvl9pPr marL="39449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9pPr>
          </a:lstStyle>
          <a:p>
            <a:pPr>
              <a:spcBef>
                <a:spcPct val="0"/>
              </a:spcBef>
            </a:pPr>
            <a:fld id="{92D4FAAE-EFBB-47D9-A8E4-66142791DFF5}" type="slidenum">
              <a:rPr kumimoji="0" lang="en-US" altLang="en-US" sz="1300" smtClean="0">
                <a:latin typeface="Times New Roman" panose="02020603050405020304" pitchFamily="18" charset="0"/>
              </a:rPr>
              <a:pPr>
                <a:spcBef>
                  <a:spcPct val="0"/>
                </a:spcBef>
              </a:pPr>
              <a:t>13</a:t>
            </a:fld>
            <a:endParaRPr kumimoji="0" lang="en-US" altLang="en-US" sz="1300" smtClean="0">
              <a:latin typeface="Times New Roman" panose="02020603050405020304" pitchFamily="18" charset="0"/>
            </a:endParaRPr>
          </a:p>
        </p:txBody>
      </p:sp>
    </p:spTree>
    <p:extLst>
      <p:ext uri="{BB962C8B-B14F-4D97-AF65-F5344CB8AC3E}">
        <p14:creationId xmlns:p14="http://schemas.microsoft.com/office/powerpoint/2010/main" val="3521315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ahoma" panose="020B0604030504040204" pitchFamily="34" charset="0"/>
              <a:cs typeface="Times New Roman" panose="02020603050405020304" pitchFamily="18" charset="0"/>
            </a:endParaRPr>
          </a:p>
        </p:txBody>
      </p:sp>
      <p:sp>
        <p:nvSpPr>
          <p:cNvPr id="481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kumimoji="1" sz="1200">
                <a:solidFill>
                  <a:schemeClr val="tx1"/>
                </a:solidFill>
                <a:latin typeface="Tahoma" panose="020B0604030504040204" pitchFamily="34" charset="0"/>
                <a:cs typeface="Times New Roman" panose="02020603050405020304" pitchFamily="18" charset="0"/>
              </a:defRPr>
            </a:lvl1pPr>
            <a:lvl2pPr marL="763588" indent="-293688" defTabSz="965200">
              <a:spcBef>
                <a:spcPct val="30000"/>
              </a:spcBef>
              <a:defRPr kumimoji="1" sz="1200">
                <a:solidFill>
                  <a:schemeClr val="tx1"/>
                </a:solidFill>
                <a:latin typeface="Tahoma" panose="020B0604030504040204" pitchFamily="34" charset="0"/>
                <a:cs typeface="Times New Roman" panose="02020603050405020304" pitchFamily="18" charset="0"/>
              </a:defRPr>
            </a:lvl2pPr>
            <a:lvl3pPr marL="1174750"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3pPr>
            <a:lvl4pPr marL="16462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4pPr>
            <a:lvl5pPr marL="21161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5pPr>
            <a:lvl6pPr marL="25733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6pPr>
            <a:lvl7pPr marL="30305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7pPr>
            <a:lvl8pPr marL="34877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8pPr>
            <a:lvl9pPr marL="39449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9pPr>
          </a:lstStyle>
          <a:p>
            <a:pPr>
              <a:spcBef>
                <a:spcPct val="0"/>
              </a:spcBef>
            </a:pPr>
            <a:fld id="{DCBE4895-6C92-4A08-B3CA-5D71A5CAE66A}" type="slidenum">
              <a:rPr kumimoji="0" lang="en-US" altLang="en-US" sz="1300">
                <a:latin typeface="Times New Roman" panose="02020603050405020304" pitchFamily="18" charset="0"/>
              </a:rPr>
              <a:pPr>
                <a:spcBef>
                  <a:spcPct val="0"/>
                </a:spcBef>
              </a:pPr>
              <a:t>14</a:t>
            </a:fld>
            <a:endParaRPr kumimoji="0" lang="en-US" altLang="en-US" sz="1300">
              <a:latin typeface="Times New Roman" panose="02020603050405020304" pitchFamily="18" charset="0"/>
            </a:endParaRPr>
          </a:p>
        </p:txBody>
      </p:sp>
    </p:spTree>
    <p:extLst>
      <p:ext uri="{BB962C8B-B14F-4D97-AF65-F5344CB8AC3E}">
        <p14:creationId xmlns:p14="http://schemas.microsoft.com/office/powerpoint/2010/main" val="17331803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ahoma" panose="020B0604030504040204" pitchFamily="34" charset="0"/>
              <a:cs typeface="Times New Roman" panose="02020603050405020304" pitchFamily="18" charset="0"/>
            </a:endParaRPr>
          </a:p>
        </p:txBody>
      </p:sp>
      <p:sp>
        <p:nvSpPr>
          <p:cNvPr id="512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kumimoji="1" sz="1200">
                <a:solidFill>
                  <a:schemeClr val="tx1"/>
                </a:solidFill>
                <a:latin typeface="Tahoma" panose="020B0604030504040204" pitchFamily="34" charset="0"/>
                <a:cs typeface="Times New Roman" panose="02020603050405020304" pitchFamily="18" charset="0"/>
              </a:defRPr>
            </a:lvl1pPr>
            <a:lvl2pPr marL="763588" indent="-293688" defTabSz="965200">
              <a:spcBef>
                <a:spcPct val="30000"/>
              </a:spcBef>
              <a:defRPr kumimoji="1" sz="1200">
                <a:solidFill>
                  <a:schemeClr val="tx1"/>
                </a:solidFill>
                <a:latin typeface="Tahoma" panose="020B0604030504040204" pitchFamily="34" charset="0"/>
                <a:cs typeface="Times New Roman" panose="02020603050405020304" pitchFamily="18" charset="0"/>
              </a:defRPr>
            </a:lvl2pPr>
            <a:lvl3pPr marL="1174750"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3pPr>
            <a:lvl4pPr marL="16462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4pPr>
            <a:lvl5pPr marL="21161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5pPr>
            <a:lvl6pPr marL="25733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6pPr>
            <a:lvl7pPr marL="30305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7pPr>
            <a:lvl8pPr marL="34877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8pPr>
            <a:lvl9pPr marL="39449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9pPr>
          </a:lstStyle>
          <a:p>
            <a:pPr>
              <a:spcBef>
                <a:spcPct val="0"/>
              </a:spcBef>
            </a:pPr>
            <a:fld id="{EBFF5E52-C4B7-4349-B612-53AB0701A960}" type="slidenum">
              <a:rPr kumimoji="0" lang="en-US" altLang="en-US" sz="1300">
                <a:latin typeface="Times New Roman" panose="02020603050405020304" pitchFamily="18" charset="0"/>
              </a:rPr>
              <a:pPr>
                <a:spcBef>
                  <a:spcPct val="0"/>
                </a:spcBef>
              </a:pPr>
              <a:t>16</a:t>
            </a:fld>
            <a:endParaRPr kumimoji="0" lang="en-US" altLang="en-US" sz="1300">
              <a:latin typeface="Times New Roman" panose="02020603050405020304" pitchFamily="18" charset="0"/>
            </a:endParaRPr>
          </a:p>
        </p:txBody>
      </p:sp>
    </p:spTree>
    <p:extLst>
      <p:ext uri="{BB962C8B-B14F-4D97-AF65-F5344CB8AC3E}">
        <p14:creationId xmlns:p14="http://schemas.microsoft.com/office/powerpoint/2010/main" val="979773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ahoma" panose="020B0604030504040204" pitchFamily="34" charset="0"/>
              <a:cs typeface="Times New Roman" panose="02020603050405020304" pitchFamily="18" charset="0"/>
            </a:endParaRPr>
          </a:p>
        </p:txBody>
      </p:sp>
      <p:sp>
        <p:nvSpPr>
          <p:cNvPr id="542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kumimoji="1" sz="1200">
                <a:solidFill>
                  <a:schemeClr val="tx1"/>
                </a:solidFill>
                <a:latin typeface="Tahoma" panose="020B0604030504040204" pitchFamily="34" charset="0"/>
                <a:cs typeface="Times New Roman" panose="02020603050405020304" pitchFamily="18" charset="0"/>
              </a:defRPr>
            </a:lvl1pPr>
            <a:lvl2pPr marL="763588" indent="-293688" defTabSz="965200">
              <a:spcBef>
                <a:spcPct val="30000"/>
              </a:spcBef>
              <a:defRPr kumimoji="1" sz="1200">
                <a:solidFill>
                  <a:schemeClr val="tx1"/>
                </a:solidFill>
                <a:latin typeface="Tahoma" panose="020B0604030504040204" pitchFamily="34" charset="0"/>
                <a:cs typeface="Times New Roman" panose="02020603050405020304" pitchFamily="18" charset="0"/>
              </a:defRPr>
            </a:lvl2pPr>
            <a:lvl3pPr marL="1174750"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3pPr>
            <a:lvl4pPr marL="16462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4pPr>
            <a:lvl5pPr marL="21161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5pPr>
            <a:lvl6pPr marL="25733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6pPr>
            <a:lvl7pPr marL="30305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7pPr>
            <a:lvl8pPr marL="34877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8pPr>
            <a:lvl9pPr marL="39449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9pPr>
          </a:lstStyle>
          <a:p>
            <a:pPr>
              <a:spcBef>
                <a:spcPct val="0"/>
              </a:spcBef>
            </a:pPr>
            <a:fld id="{61BDD4F5-0B80-4E49-A0D7-F1DC522B128F}" type="slidenum">
              <a:rPr kumimoji="0" lang="en-US" altLang="en-US" sz="1300">
                <a:latin typeface="Times New Roman" panose="02020603050405020304" pitchFamily="18" charset="0"/>
              </a:rPr>
              <a:pPr>
                <a:spcBef>
                  <a:spcPct val="0"/>
                </a:spcBef>
              </a:pPr>
              <a:t>18</a:t>
            </a:fld>
            <a:endParaRPr kumimoji="0" lang="en-US" altLang="en-US" sz="1300">
              <a:latin typeface="Times New Roman" panose="02020603050405020304" pitchFamily="18" charset="0"/>
            </a:endParaRPr>
          </a:p>
        </p:txBody>
      </p:sp>
    </p:spTree>
    <p:extLst>
      <p:ext uri="{BB962C8B-B14F-4D97-AF65-F5344CB8AC3E}">
        <p14:creationId xmlns:p14="http://schemas.microsoft.com/office/powerpoint/2010/main" val="29174885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ahoma" panose="020B0604030504040204" pitchFamily="34" charset="0"/>
              <a:cs typeface="Times New Roman" panose="02020603050405020304" pitchFamily="18" charset="0"/>
            </a:endParaRPr>
          </a:p>
        </p:txBody>
      </p:sp>
      <p:sp>
        <p:nvSpPr>
          <p:cNvPr id="593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kumimoji="1" sz="1200">
                <a:solidFill>
                  <a:schemeClr val="tx1"/>
                </a:solidFill>
                <a:latin typeface="Tahoma" panose="020B0604030504040204" pitchFamily="34" charset="0"/>
                <a:cs typeface="Times New Roman" panose="02020603050405020304" pitchFamily="18" charset="0"/>
              </a:defRPr>
            </a:lvl1pPr>
            <a:lvl2pPr marL="763588" indent="-293688" defTabSz="965200">
              <a:spcBef>
                <a:spcPct val="30000"/>
              </a:spcBef>
              <a:defRPr kumimoji="1" sz="1200">
                <a:solidFill>
                  <a:schemeClr val="tx1"/>
                </a:solidFill>
                <a:latin typeface="Tahoma" panose="020B0604030504040204" pitchFamily="34" charset="0"/>
                <a:cs typeface="Times New Roman" panose="02020603050405020304" pitchFamily="18" charset="0"/>
              </a:defRPr>
            </a:lvl2pPr>
            <a:lvl3pPr marL="1174750"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3pPr>
            <a:lvl4pPr marL="16462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4pPr>
            <a:lvl5pPr marL="21161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5pPr>
            <a:lvl6pPr marL="25733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6pPr>
            <a:lvl7pPr marL="30305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7pPr>
            <a:lvl8pPr marL="34877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8pPr>
            <a:lvl9pPr marL="39449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9pPr>
          </a:lstStyle>
          <a:p>
            <a:pPr>
              <a:spcBef>
                <a:spcPct val="0"/>
              </a:spcBef>
            </a:pPr>
            <a:fld id="{618ADC46-B9E0-44E4-BBAD-5AD80D6E69AA}" type="slidenum">
              <a:rPr kumimoji="0" lang="en-US" altLang="en-US" sz="1300">
                <a:latin typeface="Times New Roman" panose="02020603050405020304" pitchFamily="18" charset="0"/>
              </a:rPr>
              <a:pPr>
                <a:spcBef>
                  <a:spcPct val="0"/>
                </a:spcBef>
              </a:pPr>
              <a:t>22</a:t>
            </a:fld>
            <a:endParaRPr kumimoji="0" lang="en-US" altLang="en-US" sz="1300">
              <a:latin typeface="Times New Roman" panose="02020603050405020304" pitchFamily="18" charset="0"/>
            </a:endParaRPr>
          </a:p>
        </p:txBody>
      </p:sp>
    </p:spTree>
    <p:extLst>
      <p:ext uri="{BB962C8B-B14F-4D97-AF65-F5344CB8AC3E}">
        <p14:creationId xmlns:p14="http://schemas.microsoft.com/office/powerpoint/2010/main" val="25638410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ahoma" panose="020B0604030504040204" pitchFamily="34" charset="0"/>
              <a:cs typeface="Times New Roman" panose="02020603050405020304" pitchFamily="18" charset="0"/>
            </a:endParaRPr>
          </a:p>
        </p:txBody>
      </p:sp>
      <p:sp>
        <p:nvSpPr>
          <p:cNvPr id="450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kumimoji="1" sz="1200">
                <a:solidFill>
                  <a:schemeClr val="tx1"/>
                </a:solidFill>
                <a:latin typeface="Tahoma" panose="020B0604030504040204" pitchFamily="34" charset="0"/>
                <a:cs typeface="Times New Roman" panose="02020603050405020304" pitchFamily="18" charset="0"/>
              </a:defRPr>
            </a:lvl1pPr>
            <a:lvl2pPr marL="763588" indent="-293688" defTabSz="965200">
              <a:spcBef>
                <a:spcPct val="30000"/>
              </a:spcBef>
              <a:defRPr kumimoji="1" sz="1200">
                <a:solidFill>
                  <a:schemeClr val="tx1"/>
                </a:solidFill>
                <a:latin typeface="Tahoma" panose="020B0604030504040204" pitchFamily="34" charset="0"/>
                <a:cs typeface="Times New Roman" panose="02020603050405020304" pitchFamily="18" charset="0"/>
              </a:defRPr>
            </a:lvl2pPr>
            <a:lvl3pPr marL="1174750"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3pPr>
            <a:lvl4pPr marL="16462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4pPr>
            <a:lvl5pPr marL="21161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5pPr>
            <a:lvl6pPr marL="25733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6pPr>
            <a:lvl7pPr marL="30305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7pPr>
            <a:lvl8pPr marL="34877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8pPr>
            <a:lvl9pPr marL="39449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9pPr>
          </a:lstStyle>
          <a:p>
            <a:pPr>
              <a:spcBef>
                <a:spcPct val="0"/>
              </a:spcBef>
            </a:pPr>
            <a:fld id="{163231F9-E0D0-4913-B369-14D99CA3FF08}" type="slidenum">
              <a:rPr kumimoji="0" lang="en-US" altLang="en-US" sz="1300" smtClean="0">
                <a:latin typeface="Times New Roman" panose="02020603050405020304" pitchFamily="18" charset="0"/>
              </a:rPr>
              <a:pPr>
                <a:spcBef>
                  <a:spcPct val="0"/>
                </a:spcBef>
              </a:pPr>
              <a:t>24</a:t>
            </a:fld>
            <a:endParaRPr kumimoji="0" lang="en-US" altLang="en-US" sz="1300" smtClean="0">
              <a:latin typeface="Times New Roman" panose="02020603050405020304" pitchFamily="18" charset="0"/>
            </a:endParaRPr>
          </a:p>
        </p:txBody>
      </p:sp>
    </p:spTree>
    <p:extLst>
      <p:ext uri="{BB962C8B-B14F-4D97-AF65-F5344CB8AC3E}">
        <p14:creationId xmlns:p14="http://schemas.microsoft.com/office/powerpoint/2010/main" val="17533246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471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ahoma" panose="020B0604030504040204" pitchFamily="34" charset="0"/>
              <a:cs typeface="Times New Roman" panose="02020603050405020304" pitchFamily="18" charset="0"/>
            </a:endParaRPr>
          </a:p>
        </p:txBody>
      </p:sp>
      <p:sp>
        <p:nvSpPr>
          <p:cNvPr id="471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kumimoji="1" sz="1200">
                <a:solidFill>
                  <a:schemeClr val="tx1"/>
                </a:solidFill>
                <a:latin typeface="Tahoma" panose="020B0604030504040204" pitchFamily="34" charset="0"/>
                <a:cs typeface="Times New Roman" panose="02020603050405020304" pitchFamily="18" charset="0"/>
              </a:defRPr>
            </a:lvl1pPr>
            <a:lvl2pPr marL="763588" indent="-293688" defTabSz="965200">
              <a:spcBef>
                <a:spcPct val="30000"/>
              </a:spcBef>
              <a:defRPr kumimoji="1" sz="1200">
                <a:solidFill>
                  <a:schemeClr val="tx1"/>
                </a:solidFill>
                <a:latin typeface="Tahoma" panose="020B0604030504040204" pitchFamily="34" charset="0"/>
                <a:cs typeface="Times New Roman" panose="02020603050405020304" pitchFamily="18" charset="0"/>
              </a:defRPr>
            </a:lvl2pPr>
            <a:lvl3pPr marL="1174750"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3pPr>
            <a:lvl4pPr marL="16462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4pPr>
            <a:lvl5pPr marL="21161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5pPr>
            <a:lvl6pPr marL="25733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6pPr>
            <a:lvl7pPr marL="30305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7pPr>
            <a:lvl8pPr marL="34877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8pPr>
            <a:lvl9pPr marL="39449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9pPr>
          </a:lstStyle>
          <a:p>
            <a:pPr>
              <a:spcBef>
                <a:spcPct val="0"/>
              </a:spcBef>
            </a:pPr>
            <a:fld id="{1D318E8B-6D8D-4E56-B1CE-B980E2E97194}" type="slidenum">
              <a:rPr kumimoji="0" lang="en-US" altLang="en-US" sz="1300" smtClean="0">
                <a:latin typeface="Times New Roman" panose="02020603050405020304" pitchFamily="18" charset="0"/>
              </a:rPr>
              <a:pPr>
                <a:spcBef>
                  <a:spcPct val="0"/>
                </a:spcBef>
              </a:pPr>
              <a:t>25</a:t>
            </a:fld>
            <a:endParaRPr kumimoji="0" lang="en-US" altLang="en-US" sz="1300" smtClean="0">
              <a:latin typeface="Times New Roman" panose="02020603050405020304" pitchFamily="18" charset="0"/>
            </a:endParaRPr>
          </a:p>
        </p:txBody>
      </p:sp>
    </p:spTree>
    <p:extLst>
      <p:ext uri="{BB962C8B-B14F-4D97-AF65-F5344CB8AC3E}">
        <p14:creationId xmlns:p14="http://schemas.microsoft.com/office/powerpoint/2010/main" val="3824628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ahoma" panose="020B0604030504040204" pitchFamily="34" charset="0"/>
              <a:cs typeface="Times New Roman" panose="02020603050405020304" pitchFamily="18" charset="0"/>
            </a:endParaRPr>
          </a:p>
        </p:txBody>
      </p:sp>
      <p:sp>
        <p:nvSpPr>
          <p:cNvPr id="819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kumimoji="1" sz="1200">
                <a:solidFill>
                  <a:schemeClr val="tx1"/>
                </a:solidFill>
                <a:latin typeface="Tahoma" panose="020B0604030504040204" pitchFamily="34" charset="0"/>
                <a:cs typeface="Times New Roman" panose="02020603050405020304" pitchFamily="18" charset="0"/>
              </a:defRPr>
            </a:lvl1pPr>
            <a:lvl2pPr marL="763588" indent="-293688" defTabSz="965200">
              <a:spcBef>
                <a:spcPct val="30000"/>
              </a:spcBef>
              <a:defRPr kumimoji="1" sz="1200">
                <a:solidFill>
                  <a:schemeClr val="tx1"/>
                </a:solidFill>
                <a:latin typeface="Tahoma" panose="020B0604030504040204" pitchFamily="34" charset="0"/>
                <a:cs typeface="Times New Roman" panose="02020603050405020304" pitchFamily="18" charset="0"/>
              </a:defRPr>
            </a:lvl2pPr>
            <a:lvl3pPr marL="1174750"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3pPr>
            <a:lvl4pPr marL="16462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4pPr>
            <a:lvl5pPr marL="21161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5pPr>
            <a:lvl6pPr marL="25733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6pPr>
            <a:lvl7pPr marL="30305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7pPr>
            <a:lvl8pPr marL="34877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8pPr>
            <a:lvl9pPr marL="39449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9pPr>
          </a:lstStyle>
          <a:p>
            <a:pPr>
              <a:spcBef>
                <a:spcPct val="0"/>
              </a:spcBef>
            </a:pPr>
            <a:fld id="{B0F2C50B-C56F-4B1E-ABEC-73FCD90FACA2}" type="slidenum">
              <a:rPr kumimoji="0" lang="en-US" altLang="en-US" sz="1300" smtClean="0">
                <a:latin typeface="Times New Roman" panose="02020603050405020304" pitchFamily="18" charset="0"/>
              </a:rPr>
              <a:pPr>
                <a:spcBef>
                  <a:spcPct val="0"/>
                </a:spcBef>
              </a:pPr>
              <a:t>76</a:t>
            </a:fld>
            <a:endParaRPr kumimoji="0" lang="en-US" altLang="en-US" sz="1300" smtClean="0">
              <a:latin typeface="Times New Roman" panose="02020603050405020304" pitchFamily="18" charset="0"/>
            </a:endParaRPr>
          </a:p>
        </p:txBody>
      </p:sp>
    </p:spTree>
    <p:extLst>
      <p:ext uri="{BB962C8B-B14F-4D97-AF65-F5344CB8AC3E}">
        <p14:creationId xmlns:p14="http://schemas.microsoft.com/office/powerpoint/2010/main" val="25002454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839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ahoma" panose="020B0604030504040204" pitchFamily="34" charset="0"/>
              <a:cs typeface="Times New Roman" panose="02020603050405020304" pitchFamily="18" charset="0"/>
            </a:endParaRPr>
          </a:p>
        </p:txBody>
      </p:sp>
      <p:sp>
        <p:nvSpPr>
          <p:cNvPr id="839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kumimoji="1" sz="1200">
                <a:solidFill>
                  <a:schemeClr val="tx1"/>
                </a:solidFill>
                <a:latin typeface="Tahoma" panose="020B0604030504040204" pitchFamily="34" charset="0"/>
                <a:cs typeface="Times New Roman" panose="02020603050405020304" pitchFamily="18" charset="0"/>
              </a:defRPr>
            </a:lvl1pPr>
            <a:lvl2pPr marL="763588" indent="-293688" defTabSz="965200">
              <a:spcBef>
                <a:spcPct val="30000"/>
              </a:spcBef>
              <a:defRPr kumimoji="1" sz="1200">
                <a:solidFill>
                  <a:schemeClr val="tx1"/>
                </a:solidFill>
                <a:latin typeface="Tahoma" panose="020B0604030504040204" pitchFamily="34" charset="0"/>
                <a:cs typeface="Times New Roman" panose="02020603050405020304" pitchFamily="18" charset="0"/>
              </a:defRPr>
            </a:lvl2pPr>
            <a:lvl3pPr marL="1174750"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3pPr>
            <a:lvl4pPr marL="16462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4pPr>
            <a:lvl5pPr marL="21161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5pPr>
            <a:lvl6pPr marL="25733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6pPr>
            <a:lvl7pPr marL="30305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7pPr>
            <a:lvl8pPr marL="34877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8pPr>
            <a:lvl9pPr marL="39449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9pPr>
          </a:lstStyle>
          <a:p>
            <a:pPr>
              <a:spcBef>
                <a:spcPct val="0"/>
              </a:spcBef>
            </a:pPr>
            <a:fld id="{48BE9212-D486-427E-83FD-C0CF3346CC15}" type="slidenum">
              <a:rPr kumimoji="0" lang="en-US" altLang="en-US" sz="1300" smtClean="0">
                <a:latin typeface="Times New Roman" panose="02020603050405020304" pitchFamily="18" charset="0"/>
              </a:rPr>
              <a:pPr>
                <a:spcBef>
                  <a:spcPct val="0"/>
                </a:spcBef>
              </a:pPr>
              <a:t>77</a:t>
            </a:fld>
            <a:endParaRPr kumimoji="0" lang="en-US" altLang="en-US" sz="1300" smtClean="0">
              <a:latin typeface="Times New Roman" panose="02020603050405020304" pitchFamily="18" charset="0"/>
            </a:endParaRPr>
          </a:p>
        </p:txBody>
      </p:sp>
    </p:spTree>
    <p:extLst>
      <p:ext uri="{BB962C8B-B14F-4D97-AF65-F5344CB8AC3E}">
        <p14:creationId xmlns:p14="http://schemas.microsoft.com/office/powerpoint/2010/main" val="24310325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ahoma" panose="020B0604030504040204" pitchFamily="34" charset="0"/>
              <a:cs typeface="Times New Roman" panose="02020603050405020304" pitchFamily="18" charset="0"/>
            </a:endParaRPr>
          </a:p>
        </p:txBody>
      </p:sp>
      <p:sp>
        <p:nvSpPr>
          <p:cNvPr id="860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kumimoji="1" sz="1200">
                <a:solidFill>
                  <a:schemeClr val="tx1"/>
                </a:solidFill>
                <a:latin typeface="Tahoma" panose="020B0604030504040204" pitchFamily="34" charset="0"/>
                <a:cs typeface="Times New Roman" panose="02020603050405020304" pitchFamily="18" charset="0"/>
              </a:defRPr>
            </a:lvl1pPr>
            <a:lvl2pPr marL="763588" indent="-293688" defTabSz="965200">
              <a:spcBef>
                <a:spcPct val="30000"/>
              </a:spcBef>
              <a:defRPr kumimoji="1" sz="1200">
                <a:solidFill>
                  <a:schemeClr val="tx1"/>
                </a:solidFill>
                <a:latin typeface="Tahoma" panose="020B0604030504040204" pitchFamily="34" charset="0"/>
                <a:cs typeface="Times New Roman" panose="02020603050405020304" pitchFamily="18" charset="0"/>
              </a:defRPr>
            </a:lvl2pPr>
            <a:lvl3pPr marL="1174750"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3pPr>
            <a:lvl4pPr marL="16462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4pPr>
            <a:lvl5pPr marL="21161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5pPr>
            <a:lvl6pPr marL="25733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6pPr>
            <a:lvl7pPr marL="30305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7pPr>
            <a:lvl8pPr marL="34877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8pPr>
            <a:lvl9pPr marL="39449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9pPr>
          </a:lstStyle>
          <a:p>
            <a:pPr>
              <a:spcBef>
                <a:spcPct val="0"/>
              </a:spcBef>
            </a:pPr>
            <a:fld id="{E053105A-D0EA-41D3-9F46-BC4B1D8B5F87}" type="slidenum">
              <a:rPr kumimoji="0" lang="en-US" altLang="en-US" sz="1300" smtClean="0">
                <a:latin typeface="Times New Roman" panose="02020603050405020304" pitchFamily="18" charset="0"/>
              </a:rPr>
              <a:pPr>
                <a:spcBef>
                  <a:spcPct val="0"/>
                </a:spcBef>
              </a:pPr>
              <a:t>78</a:t>
            </a:fld>
            <a:endParaRPr kumimoji="0" lang="en-US" altLang="en-US" sz="1300" smtClean="0">
              <a:latin typeface="Times New Roman" panose="02020603050405020304" pitchFamily="18" charset="0"/>
            </a:endParaRPr>
          </a:p>
        </p:txBody>
      </p:sp>
    </p:spTree>
    <p:extLst>
      <p:ext uri="{BB962C8B-B14F-4D97-AF65-F5344CB8AC3E}">
        <p14:creationId xmlns:p14="http://schemas.microsoft.com/office/powerpoint/2010/main" val="516506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ahoma" panose="020B0604030504040204" pitchFamily="34" charset="0"/>
              <a:cs typeface="Times New Roman" panose="02020603050405020304" pitchFamily="18" charset="0"/>
            </a:endParaRPr>
          </a:p>
        </p:txBody>
      </p:sp>
      <p:sp>
        <p:nvSpPr>
          <p:cNvPr id="256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kumimoji="1" sz="1200">
                <a:solidFill>
                  <a:schemeClr val="tx1"/>
                </a:solidFill>
                <a:latin typeface="Tahoma" panose="020B0604030504040204" pitchFamily="34" charset="0"/>
                <a:cs typeface="Times New Roman" panose="02020603050405020304" pitchFamily="18" charset="0"/>
              </a:defRPr>
            </a:lvl1pPr>
            <a:lvl2pPr marL="763588" indent="-293688" defTabSz="965200">
              <a:spcBef>
                <a:spcPct val="30000"/>
              </a:spcBef>
              <a:defRPr kumimoji="1" sz="1200">
                <a:solidFill>
                  <a:schemeClr val="tx1"/>
                </a:solidFill>
                <a:latin typeface="Tahoma" panose="020B0604030504040204" pitchFamily="34" charset="0"/>
                <a:cs typeface="Times New Roman" panose="02020603050405020304" pitchFamily="18" charset="0"/>
              </a:defRPr>
            </a:lvl2pPr>
            <a:lvl3pPr marL="1174750"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3pPr>
            <a:lvl4pPr marL="16462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4pPr>
            <a:lvl5pPr marL="21161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5pPr>
            <a:lvl6pPr marL="25733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6pPr>
            <a:lvl7pPr marL="30305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7pPr>
            <a:lvl8pPr marL="34877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8pPr>
            <a:lvl9pPr marL="39449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9pPr>
          </a:lstStyle>
          <a:p>
            <a:pPr>
              <a:spcBef>
                <a:spcPct val="0"/>
              </a:spcBef>
            </a:pPr>
            <a:fld id="{5CDD50B8-4A71-485F-B2F3-896D480ADE78}" type="slidenum">
              <a:rPr kumimoji="0" lang="en-US" altLang="en-US" sz="1300" smtClean="0">
                <a:latin typeface="Times New Roman" panose="02020603050405020304" pitchFamily="18" charset="0"/>
              </a:rPr>
              <a:pPr>
                <a:spcBef>
                  <a:spcPct val="0"/>
                </a:spcBef>
              </a:pPr>
              <a:t>2</a:t>
            </a:fld>
            <a:endParaRPr kumimoji="0" lang="en-US" altLang="en-US" sz="1300" smtClean="0">
              <a:latin typeface="Times New Roman" panose="02020603050405020304" pitchFamily="18" charset="0"/>
            </a:endParaRPr>
          </a:p>
        </p:txBody>
      </p:sp>
    </p:spTree>
    <p:extLst>
      <p:ext uri="{BB962C8B-B14F-4D97-AF65-F5344CB8AC3E}">
        <p14:creationId xmlns:p14="http://schemas.microsoft.com/office/powerpoint/2010/main" val="366173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a:ln/>
        </p:spPr>
      </p:sp>
      <p:sp>
        <p:nvSpPr>
          <p:cNvPr id="880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ahoma" panose="020B0604030504040204" pitchFamily="34" charset="0"/>
              <a:cs typeface="Times New Roman" panose="02020603050405020304" pitchFamily="18" charset="0"/>
            </a:endParaRPr>
          </a:p>
        </p:txBody>
      </p:sp>
      <p:sp>
        <p:nvSpPr>
          <p:cNvPr id="880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kumimoji="1" sz="1200">
                <a:solidFill>
                  <a:schemeClr val="tx1"/>
                </a:solidFill>
                <a:latin typeface="Tahoma" panose="020B0604030504040204" pitchFamily="34" charset="0"/>
                <a:cs typeface="Times New Roman" panose="02020603050405020304" pitchFamily="18" charset="0"/>
              </a:defRPr>
            </a:lvl1pPr>
            <a:lvl2pPr marL="763588" indent="-293688" defTabSz="965200">
              <a:spcBef>
                <a:spcPct val="30000"/>
              </a:spcBef>
              <a:defRPr kumimoji="1" sz="1200">
                <a:solidFill>
                  <a:schemeClr val="tx1"/>
                </a:solidFill>
                <a:latin typeface="Tahoma" panose="020B0604030504040204" pitchFamily="34" charset="0"/>
                <a:cs typeface="Times New Roman" panose="02020603050405020304" pitchFamily="18" charset="0"/>
              </a:defRPr>
            </a:lvl2pPr>
            <a:lvl3pPr marL="1174750"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3pPr>
            <a:lvl4pPr marL="16462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4pPr>
            <a:lvl5pPr marL="21161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5pPr>
            <a:lvl6pPr marL="25733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6pPr>
            <a:lvl7pPr marL="30305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7pPr>
            <a:lvl8pPr marL="34877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8pPr>
            <a:lvl9pPr marL="39449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9pPr>
          </a:lstStyle>
          <a:p>
            <a:pPr>
              <a:spcBef>
                <a:spcPct val="0"/>
              </a:spcBef>
            </a:pPr>
            <a:fld id="{42E50366-387E-4135-910F-F81669694976}" type="slidenum">
              <a:rPr kumimoji="0" lang="en-US" altLang="en-US" sz="1300" smtClean="0">
                <a:latin typeface="Times New Roman" panose="02020603050405020304" pitchFamily="18" charset="0"/>
              </a:rPr>
              <a:pPr>
                <a:spcBef>
                  <a:spcPct val="0"/>
                </a:spcBef>
              </a:pPr>
              <a:t>79</a:t>
            </a:fld>
            <a:endParaRPr kumimoji="0" lang="en-US" altLang="en-US" sz="1300" smtClean="0">
              <a:latin typeface="Times New Roman" panose="02020603050405020304" pitchFamily="18" charset="0"/>
            </a:endParaRPr>
          </a:p>
        </p:txBody>
      </p:sp>
    </p:spTree>
    <p:extLst>
      <p:ext uri="{BB962C8B-B14F-4D97-AF65-F5344CB8AC3E}">
        <p14:creationId xmlns:p14="http://schemas.microsoft.com/office/powerpoint/2010/main" val="2253575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ln/>
        </p:spPr>
      </p:sp>
      <p:sp>
        <p:nvSpPr>
          <p:cNvPr id="901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ahoma" panose="020B0604030504040204" pitchFamily="34" charset="0"/>
              <a:cs typeface="Times New Roman" panose="02020603050405020304" pitchFamily="18" charset="0"/>
            </a:endParaRPr>
          </a:p>
        </p:txBody>
      </p:sp>
      <p:sp>
        <p:nvSpPr>
          <p:cNvPr id="901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kumimoji="1" sz="1200">
                <a:solidFill>
                  <a:schemeClr val="tx1"/>
                </a:solidFill>
                <a:latin typeface="Tahoma" panose="020B0604030504040204" pitchFamily="34" charset="0"/>
                <a:cs typeface="Times New Roman" panose="02020603050405020304" pitchFamily="18" charset="0"/>
              </a:defRPr>
            </a:lvl1pPr>
            <a:lvl2pPr marL="763588" indent="-293688" defTabSz="965200">
              <a:spcBef>
                <a:spcPct val="30000"/>
              </a:spcBef>
              <a:defRPr kumimoji="1" sz="1200">
                <a:solidFill>
                  <a:schemeClr val="tx1"/>
                </a:solidFill>
                <a:latin typeface="Tahoma" panose="020B0604030504040204" pitchFamily="34" charset="0"/>
                <a:cs typeface="Times New Roman" panose="02020603050405020304" pitchFamily="18" charset="0"/>
              </a:defRPr>
            </a:lvl2pPr>
            <a:lvl3pPr marL="1174750"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3pPr>
            <a:lvl4pPr marL="16462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4pPr>
            <a:lvl5pPr marL="21161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5pPr>
            <a:lvl6pPr marL="25733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6pPr>
            <a:lvl7pPr marL="30305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7pPr>
            <a:lvl8pPr marL="34877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8pPr>
            <a:lvl9pPr marL="39449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9pPr>
          </a:lstStyle>
          <a:p>
            <a:pPr>
              <a:spcBef>
                <a:spcPct val="0"/>
              </a:spcBef>
            </a:pPr>
            <a:fld id="{7A009ADA-6A3D-43AC-AC24-10909C552D2D}" type="slidenum">
              <a:rPr kumimoji="0" lang="en-US" altLang="en-US" sz="1300" smtClean="0">
                <a:latin typeface="Times New Roman" panose="02020603050405020304" pitchFamily="18" charset="0"/>
              </a:rPr>
              <a:pPr>
                <a:spcBef>
                  <a:spcPct val="0"/>
                </a:spcBef>
              </a:pPr>
              <a:t>80</a:t>
            </a:fld>
            <a:endParaRPr kumimoji="0" lang="en-US" altLang="en-US" sz="1300" smtClean="0">
              <a:latin typeface="Times New Roman" panose="02020603050405020304" pitchFamily="18" charset="0"/>
            </a:endParaRPr>
          </a:p>
        </p:txBody>
      </p:sp>
    </p:spTree>
    <p:extLst>
      <p:ext uri="{BB962C8B-B14F-4D97-AF65-F5344CB8AC3E}">
        <p14:creationId xmlns:p14="http://schemas.microsoft.com/office/powerpoint/2010/main" val="27283183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921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ahoma" panose="020B0604030504040204" pitchFamily="34" charset="0"/>
              <a:cs typeface="Times New Roman" panose="02020603050405020304" pitchFamily="18" charset="0"/>
            </a:endParaRPr>
          </a:p>
        </p:txBody>
      </p:sp>
      <p:sp>
        <p:nvSpPr>
          <p:cNvPr id="921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kumimoji="1" sz="1200">
                <a:solidFill>
                  <a:schemeClr val="tx1"/>
                </a:solidFill>
                <a:latin typeface="Tahoma" panose="020B0604030504040204" pitchFamily="34" charset="0"/>
                <a:cs typeface="Times New Roman" panose="02020603050405020304" pitchFamily="18" charset="0"/>
              </a:defRPr>
            </a:lvl1pPr>
            <a:lvl2pPr marL="763588" indent="-293688" defTabSz="965200">
              <a:spcBef>
                <a:spcPct val="30000"/>
              </a:spcBef>
              <a:defRPr kumimoji="1" sz="1200">
                <a:solidFill>
                  <a:schemeClr val="tx1"/>
                </a:solidFill>
                <a:latin typeface="Tahoma" panose="020B0604030504040204" pitchFamily="34" charset="0"/>
                <a:cs typeface="Times New Roman" panose="02020603050405020304" pitchFamily="18" charset="0"/>
              </a:defRPr>
            </a:lvl2pPr>
            <a:lvl3pPr marL="1174750"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3pPr>
            <a:lvl4pPr marL="16462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4pPr>
            <a:lvl5pPr marL="21161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5pPr>
            <a:lvl6pPr marL="25733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6pPr>
            <a:lvl7pPr marL="30305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7pPr>
            <a:lvl8pPr marL="34877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8pPr>
            <a:lvl9pPr marL="39449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9pPr>
          </a:lstStyle>
          <a:p>
            <a:pPr>
              <a:spcBef>
                <a:spcPct val="0"/>
              </a:spcBef>
            </a:pPr>
            <a:fld id="{B8D607AE-7E7C-496C-947C-B9696F12AF14}" type="slidenum">
              <a:rPr kumimoji="0" lang="en-US" altLang="en-US" sz="1300" smtClean="0">
                <a:latin typeface="Times New Roman" panose="02020603050405020304" pitchFamily="18" charset="0"/>
              </a:rPr>
              <a:pPr>
                <a:spcBef>
                  <a:spcPct val="0"/>
                </a:spcBef>
              </a:pPr>
              <a:t>81</a:t>
            </a:fld>
            <a:endParaRPr kumimoji="0" lang="en-US" altLang="en-US" sz="1300" smtClean="0">
              <a:latin typeface="Times New Roman" panose="02020603050405020304" pitchFamily="18" charset="0"/>
            </a:endParaRPr>
          </a:p>
        </p:txBody>
      </p:sp>
    </p:spTree>
    <p:extLst>
      <p:ext uri="{BB962C8B-B14F-4D97-AF65-F5344CB8AC3E}">
        <p14:creationId xmlns:p14="http://schemas.microsoft.com/office/powerpoint/2010/main" val="39272075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ln/>
        </p:spPr>
      </p:sp>
      <p:sp>
        <p:nvSpPr>
          <p:cNvPr id="942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ahoma" panose="020B0604030504040204" pitchFamily="34" charset="0"/>
              <a:cs typeface="Times New Roman" panose="02020603050405020304" pitchFamily="18" charset="0"/>
            </a:endParaRPr>
          </a:p>
        </p:txBody>
      </p:sp>
      <p:sp>
        <p:nvSpPr>
          <p:cNvPr id="942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kumimoji="1" sz="1200">
                <a:solidFill>
                  <a:schemeClr val="tx1"/>
                </a:solidFill>
                <a:latin typeface="Tahoma" panose="020B0604030504040204" pitchFamily="34" charset="0"/>
                <a:cs typeface="Times New Roman" panose="02020603050405020304" pitchFamily="18" charset="0"/>
              </a:defRPr>
            </a:lvl1pPr>
            <a:lvl2pPr marL="763588" indent="-293688" defTabSz="965200">
              <a:spcBef>
                <a:spcPct val="30000"/>
              </a:spcBef>
              <a:defRPr kumimoji="1" sz="1200">
                <a:solidFill>
                  <a:schemeClr val="tx1"/>
                </a:solidFill>
                <a:latin typeface="Tahoma" panose="020B0604030504040204" pitchFamily="34" charset="0"/>
                <a:cs typeface="Times New Roman" panose="02020603050405020304" pitchFamily="18" charset="0"/>
              </a:defRPr>
            </a:lvl2pPr>
            <a:lvl3pPr marL="1174750"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3pPr>
            <a:lvl4pPr marL="16462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4pPr>
            <a:lvl5pPr marL="21161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5pPr>
            <a:lvl6pPr marL="25733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6pPr>
            <a:lvl7pPr marL="30305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7pPr>
            <a:lvl8pPr marL="34877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8pPr>
            <a:lvl9pPr marL="39449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9pPr>
          </a:lstStyle>
          <a:p>
            <a:pPr>
              <a:spcBef>
                <a:spcPct val="0"/>
              </a:spcBef>
            </a:pPr>
            <a:fld id="{172B35B8-BF26-470B-8DE9-8D0BB776F543}" type="slidenum">
              <a:rPr kumimoji="0" lang="en-US" altLang="en-US" sz="1300" smtClean="0">
                <a:latin typeface="Times New Roman" panose="02020603050405020304" pitchFamily="18" charset="0"/>
              </a:rPr>
              <a:pPr>
                <a:spcBef>
                  <a:spcPct val="0"/>
                </a:spcBef>
              </a:pPr>
              <a:t>82</a:t>
            </a:fld>
            <a:endParaRPr kumimoji="0" lang="en-US" altLang="en-US" sz="1300" smtClean="0">
              <a:latin typeface="Times New Roman" panose="02020603050405020304" pitchFamily="18" charset="0"/>
            </a:endParaRPr>
          </a:p>
        </p:txBody>
      </p:sp>
    </p:spTree>
    <p:extLst>
      <p:ext uri="{BB962C8B-B14F-4D97-AF65-F5344CB8AC3E}">
        <p14:creationId xmlns:p14="http://schemas.microsoft.com/office/powerpoint/2010/main" val="24515406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a:ln/>
        </p:spPr>
      </p:sp>
      <p:sp>
        <p:nvSpPr>
          <p:cNvPr id="962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ahoma" panose="020B0604030504040204" pitchFamily="34" charset="0"/>
              <a:cs typeface="Times New Roman" panose="02020603050405020304" pitchFamily="18" charset="0"/>
            </a:endParaRPr>
          </a:p>
        </p:txBody>
      </p:sp>
      <p:sp>
        <p:nvSpPr>
          <p:cNvPr id="962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kumimoji="1" sz="1200">
                <a:solidFill>
                  <a:schemeClr val="tx1"/>
                </a:solidFill>
                <a:latin typeface="Tahoma" panose="020B0604030504040204" pitchFamily="34" charset="0"/>
                <a:cs typeface="Times New Roman" panose="02020603050405020304" pitchFamily="18" charset="0"/>
              </a:defRPr>
            </a:lvl1pPr>
            <a:lvl2pPr marL="763588" indent="-293688" defTabSz="965200">
              <a:spcBef>
                <a:spcPct val="30000"/>
              </a:spcBef>
              <a:defRPr kumimoji="1" sz="1200">
                <a:solidFill>
                  <a:schemeClr val="tx1"/>
                </a:solidFill>
                <a:latin typeface="Tahoma" panose="020B0604030504040204" pitchFamily="34" charset="0"/>
                <a:cs typeface="Times New Roman" panose="02020603050405020304" pitchFamily="18" charset="0"/>
              </a:defRPr>
            </a:lvl2pPr>
            <a:lvl3pPr marL="1174750"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3pPr>
            <a:lvl4pPr marL="16462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4pPr>
            <a:lvl5pPr marL="21161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5pPr>
            <a:lvl6pPr marL="25733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6pPr>
            <a:lvl7pPr marL="30305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7pPr>
            <a:lvl8pPr marL="34877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8pPr>
            <a:lvl9pPr marL="39449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9pPr>
          </a:lstStyle>
          <a:p>
            <a:pPr>
              <a:spcBef>
                <a:spcPct val="0"/>
              </a:spcBef>
            </a:pPr>
            <a:fld id="{FF5AAFA5-93D7-4A34-ACE3-BE6F0CBEE9B5}" type="slidenum">
              <a:rPr kumimoji="0" lang="en-US" altLang="en-US" sz="1300" smtClean="0">
                <a:latin typeface="Times New Roman" panose="02020603050405020304" pitchFamily="18" charset="0"/>
              </a:rPr>
              <a:pPr>
                <a:spcBef>
                  <a:spcPct val="0"/>
                </a:spcBef>
              </a:pPr>
              <a:t>83</a:t>
            </a:fld>
            <a:endParaRPr kumimoji="0" lang="en-US" altLang="en-US" sz="1300" smtClean="0">
              <a:latin typeface="Times New Roman" panose="02020603050405020304" pitchFamily="18" charset="0"/>
            </a:endParaRPr>
          </a:p>
        </p:txBody>
      </p:sp>
    </p:spTree>
    <p:extLst>
      <p:ext uri="{BB962C8B-B14F-4D97-AF65-F5344CB8AC3E}">
        <p14:creationId xmlns:p14="http://schemas.microsoft.com/office/powerpoint/2010/main" val="42488473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a:ln/>
        </p:spPr>
      </p:sp>
      <p:sp>
        <p:nvSpPr>
          <p:cNvPr id="983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ahoma" panose="020B0604030504040204" pitchFamily="34" charset="0"/>
              <a:cs typeface="Times New Roman" panose="02020603050405020304" pitchFamily="18" charset="0"/>
            </a:endParaRPr>
          </a:p>
        </p:txBody>
      </p:sp>
      <p:sp>
        <p:nvSpPr>
          <p:cNvPr id="983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kumimoji="1" sz="1200">
                <a:solidFill>
                  <a:schemeClr val="tx1"/>
                </a:solidFill>
                <a:latin typeface="Tahoma" panose="020B0604030504040204" pitchFamily="34" charset="0"/>
                <a:cs typeface="Times New Roman" panose="02020603050405020304" pitchFamily="18" charset="0"/>
              </a:defRPr>
            </a:lvl1pPr>
            <a:lvl2pPr marL="763588" indent="-293688" defTabSz="965200">
              <a:spcBef>
                <a:spcPct val="30000"/>
              </a:spcBef>
              <a:defRPr kumimoji="1" sz="1200">
                <a:solidFill>
                  <a:schemeClr val="tx1"/>
                </a:solidFill>
                <a:latin typeface="Tahoma" panose="020B0604030504040204" pitchFamily="34" charset="0"/>
                <a:cs typeface="Times New Roman" panose="02020603050405020304" pitchFamily="18" charset="0"/>
              </a:defRPr>
            </a:lvl2pPr>
            <a:lvl3pPr marL="1174750"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3pPr>
            <a:lvl4pPr marL="16462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4pPr>
            <a:lvl5pPr marL="21161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5pPr>
            <a:lvl6pPr marL="25733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6pPr>
            <a:lvl7pPr marL="30305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7pPr>
            <a:lvl8pPr marL="34877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8pPr>
            <a:lvl9pPr marL="39449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9pPr>
          </a:lstStyle>
          <a:p>
            <a:pPr>
              <a:spcBef>
                <a:spcPct val="0"/>
              </a:spcBef>
            </a:pPr>
            <a:fld id="{072381E7-DAA1-4AA4-8570-925DDC7E6814}" type="slidenum">
              <a:rPr kumimoji="0" lang="en-US" altLang="en-US" sz="1300" smtClean="0">
                <a:latin typeface="Times New Roman" panose="02020603050405020304" pitchFamily="18" charset="0"/>
              </a:rPr>
              <a:pPr>
                <a:spcBef>
                  <a:spcPct val="0"/>
                </a:spcBef>
              </a:pPr>
              <a:t>84</a:t>
            </a:fld>
            <a:endParaRPr kumimoji="0" lang="en-US" altLang="en-US" sz="1300" smtClean="0">
              <a:latin typeface="Times New Roman" panose="02020603050405020304" pitchFamily="18" charset="0"/>
            </a:endParaRPr>
          </a:p>
        </p:txBody>
      </p:sp>
    </p:spTree>
    <p:extLst>
      <p:ext uri="{BB962C8B-B14F-4D97-AF65-F5344CB8AC3E}">
        <p14:creationId xmlns:p14="http://schemas.microsoft.com/office/powerpoint/2010/main" val="11358228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024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ahoma" panose="020B0604030504040204" pitchFamily="34" charset="0"/>
              <a:cs typeface="Times New Roman" panose="02020603050405020304" pitchFamily="18" charset="0"/>
            </a:endParaRPr>
          </a:p>
        </p:txBody>
      </p:sp>
      <p:sp>
        <p:nvSpPr>
          <p:cNvPr id="1024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kumimoji="1" sz="1200">
                <a:solidFill>
                  <a:schemeClr val="tx1"/>
                </a:solidFill>
                <a:latin typeface="Tahoma" panose="020B0604030504040204" pitchFamily="34" charset="0"/>
                <a:cs typeface="Times New Roman" panose="02020603050405020304" pitchFamily="18" charset="0"/>
              </a:defRPr>
            </a:lvl1pPr>
            <a:lvl2pPr marL="763588" indent="-293688" defTabSz="965200">
              <a:spcBef>
                <a:spcPct val="30000"/>
              </a:spcBef>
              <a:defRPr kumimoji="1" sz="1200">
                <a:solidFill>
                  <a:schemeClr val="tx1"/>
                </a:solidFill>
                <a:latin typeface="Tahoma" panose="020B0604030504040204" pitchFamily="34" charset="0"/>
                <a:cs typeface="Times New Roman" panose="02020603050405020304" pitchFamily="18" charset="0"/>
              </a:defRPr>
            </a:lvl2pPr>
            <a:lvl3pPr marL="1174750"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3pPr>
            <a:lvl4pPr marL="16462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4pPr>
            <a:lvl5pPr marL="21161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5pPr>
            <a:lvl6pPr marL="25733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6pPr>
            <a:lvl7pPr marL="30305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7pPr>
            <a:lvl8pPr marL="34877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8pPr>
            <a:lvl9pPr marL="39449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9pPr>
          </a:lstStyle>
          <a:p>
            <a:pPr>
              <a:spcBef>
                <a:spcPct val="0"/>
              </a:spcBef>
            </a:pPr>
            <a:fld id="{FD0E8E43-34B3-41D6-BE19-F37120F8B2AD}" type="slidenum">
              <a:rPr kumimoji="0" lang="en-US" altLang="en-US" sz="1300" smtClean="0">
                <a:latin typeface="Times New Roman" panose="02020603050405020304" pitchFamily="18" charset="0"/>
              </a:rPr>
              <a:pPr>
                <a:spcBef>
                  <a:spcPct val="0"/>
                </a:spcBef>
              </a:pPr>
              <a:t>87</a:t>
            </a:fld>
            <a:endParaRPr kumimoji="0" lang="en-US" altLang="en-US" sz="1300" smtClean="0">
              <a:latin typeface="Times New Roman" panose="02020603050405020304" pitchFamily="18" charset="0"/>
            </a:endParaRPr>
          </a:p>
        </p:txBody>
      </p:sp>
    </p:spTree>
    <p:extLst>
      <p:ext uri="{BB962C8B-B14F-4D97-AF65-F5344CB8AC3E}">
        <p14:creationId xmlns:p14="http://schemas.microsoft.com/office/powerpoint/2010/main" val="28647498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a:ln/>
        </p:spPr>
      </p:sp>
      <p:sp>
        <p:nvSpPr>
          <p:cNvPr id="1044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ahoma" panose="020B0604030504040204" pitchFamily="34" charset="0"/>
              <a:cs typeface="Times New Roman" panose="02020603050405020304" pitchFamily="18" charset="0"/>
            </a:endParaRPr>
          </a:p>
        </p:txBody>
      </p:sp>
      <p:sp>
        <p:nvSpPr>
          <p:cNvPr id="1044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kumimoji="1" sz="1200">
                <a:solidFill>
                  <a:schemeClr val="tx1"/>
                </a:solidFill>
                <a:latin typeface="Tahoma" panose="020B0604030504040204" pitchFamily="34" charset="0"/>
                <a:cs typeface="Times New Roman" panose="02020603050405020304" pitchFamily="18" charset="0"/>
              </a:defRPr>
            </a:lvl1pPr>
            <a:lvl2pPr marL="763588" indent="-293688" defTabSz="965200">
              <a:spcBef>
                <a:spcPct val="30000"/>
              </a:spcBef>
              <a:defRPr kumimoji="1" sz="1200">
                <a:solidFill>
                  <a:schemeClr val="tx1"/>
                </a:solidFill>
                <a:latin typeface="Tahoma" panose="020B0604030504040204" pitchFamily="34" charset="0"/>
                <a:cs typeface="Times New Roman" panose="02020603050405020304" pitchFamily="18" charset="0"/>
              </a:defRPr>
            </a:lvl2pPr>
            <a:lvl3pPr marL="1174750"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3pPr>
            <a:lvl4pPr marL="16462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4pPr>
            <a:lvl5pPr marL="21161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5pPr>
            <a:lvl6pPr marL="25733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6pPr>
            <a:lvl7pPr marL="30305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7pPr>
            <a:lvl8pPr marL="34877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8pPr>
            <a:lvl9pPr marL="39449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9pPr>
          </a:lstStyle>
          <a:p>
            <a:pPr>
              <a:spcBef>
                <a:spcPct val="0"/>
              </a:spcBef>
            </a:pPr>
            <a:fld id="{9AD10E77-3B96-4D98-87C3-3307DD7A56CA}" type="slidenum">
              <a:rPr kumimoji="0" lang="en-US" altLang="en-US" sz="1300" smtClean="0">
                <a:latin typeface="Times New Roman" panose="02020603050405020304" pitchFamily="18" charset="0"/>
              </a:rPr>
              <a:pPr>
                <a:spcBef>
                  <a:spcPct val="0"/>
                </a:spcBef>
              </a:pPr>
              <a:t>88</a:t>
            </a:fld>
            <a:endParaRPr kumimoji="0" lang="en-US" altLang="en-US" sz="1300" smtClean="0">
              <a:latin typeface="Times New Roman" panose="02020603050405020304" pitchFamily="18" charset="0"/>
            </a:endParaRPr>
          </a:p>
        </p:txBody>
      </p:sp>
    </p:spTree>
    <p:extLst>
      <p:ext uri="{BB962C8B-B14F-4D97-AF65-F5344CB8AC3E}">
        <p14:creationId xmlns:p14="http://schemas.microsoft.com/office/powerpoint/2010/main" val="6922207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a:ln/>
        </p:spPr>
      </p:sp>
      <p:sp>
        <p:nvSpPr>
          <p:cNvPr id="1075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ahoma" panose="020B0604030504040204" pitchFamily="34" charset="0"/>
              <a:cs typeface="Times New Roman" panose="02020603050405020304" pitchFamily="18" charset="0"/>
            </a:endParaRPr>
          </a:p>
        </p:txBody>
      </p:sp>
      <p:sp>
        <p:nvSpPr>
          <p:cNvPr id="1075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kumimoji="1" sz="1200">
                <a:solidFill>
                  <a:schemeClr val="tx1"/>
                </a:solidFill>
                <a:latin typeface="Tahoma" panose="020B0604030504040204" pitchFamily="34" charset="0"/>
                <a:cs typeface="Times New Roman" panose="02020603050405020304" pitchFamily="18" charset="0"/>
              </a:defRPr>
            </a:lvl1pPr>
            <a:lvl2pPr marL="763588" indent="-293688" defTabSz="965200">
              <a:spcBef>
                <a:spcPct val="30000"/>
              </a:spcBef>
              <a:defRPr kumimoji="1" sz="1200">
                <a:solidFill>
                  <a:schemeClr val="tx1"/>
                </a:solidFill>
                <a:latin typeface="Tahoma" panose="020B0604030504040204" pitchFamily="34" charset="0"/>
                <a:cs typeface="Times New Roman" panose="02020603050405020304" pitchFamily="18" charset="0"/>
              </a:defRPr>
            </a:lvl2pPr>
            <a:lvl3pPr marL="1174750"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3pPr>
            <a:lvl4pPr marL="16462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4pPr>
            <a:lvl5pPr marL="21161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5pPr>
            <a:lvl6pPr marL="25733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6pPr>
            <a:lvl7pPr marL="30305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7pPr>
            <a:lvl8pPr marL="34877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8pPr>
            <a:lvl9pPr marL="39449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9pPr>
          </a:lstStyle>
          <a:p>
            <a:pPr>
              <a:spcBef>
                <a:spcPct val="0"/>
              </a:spcBef>
            </a:pPr>
            <a:fld id="{B98BEC53-6E30-429C-A638-7376C4FFBC7F}" type="slidenum">
              <a:rPr kumimoji="0" lang="en-US" altLang="en-US" sz="1300" smtClean="0">
                <a:latin typeface="Times New Roman" panose="02020603050405020304" pitchFamily="18" charset="0"/>
              </a:rPr>
              <a:pPr>
                <a:spcBef>
                  <a:spcPct val="0"/>
                </a:spcBef>
              </a:pPr>
              <a:t>90</a:t>
            </a:fld>
            <a:endParaRPr kumimoji="0" lang="en-US" altLang="en-US" sz="1300" smtClean="0">
              <a:latin typeface="Times New Roman" panose="02020603050405020304" pitchFamily="18" charset="0"/>
            </a:endParaRPr>
          </a:p>
        </p:txBody>
      </p:sp>
    </p:spTree>
    <p:extLst>
      <p:ext uri="{BB962C8B-B14F-4D97-AF65-F5344CB8AC3E}">
        <p14:creationId xmlns:p14="http://schemas.microsoft.com/office/powerpoint/2010/main" val="21419470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a:ln/>
        </p:spPr>
      </p:sp>
      <p:sp>
        <p:nvSpPr>
          <p:cNvPr id="1095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ahoma" panose="020B0604030504040204" pitchFamily="34" charset="0"/>
              <a:cs typeface="Times New Roman" panose="02020603050405020304" pitchFamily="18" charset="0"/>
            </a:endParaRPr>
          </a:p>
        </p:txBody>
      </p:sp>
      <p:sp>
        <p:nvSpPr>
          <p:cNvPr id="1095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kumimoji="1" sz="1200">
                <a:solidFill>
                  <a:schemeClr val="tx1"/>
                </a:solidFill>
                <a:latin typeface="Tahoma" panose="020B0604030504040204" pitchFamily="34" charset="0"/>
                <a:cs typeface="Times New Roman" panose="02020603050405020304" pitchFamily="18" charset="0"/>
              </a:defRPr>
            </a:lvl1pPr>
            <a:lvl2pPr marL="763588" indent="-293688" defTabSz="965200">
              <a:spcBef>
                <a:spcPct val="30000"/>
              </a:spcBef>
              <a:defRPr kumimoji="1" sz="1200">
                <a:solidFill>
                  <a:schemeClr val="tx1"/>
                </a:solidFill>
                <a:latin typeface="Tahoma" panose="020B0604030504040204" pitchFamily="34" charset="0"/>
                <a:cs typeface="Times New Roman" panose="02020603050405020304" pitchFamily="18" charset="0"/>
              </a:defRPr>
            </a:lvl2pPr>
            <a:lvl3pPr marL="1174750"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3pPr>
            <a:lvl4pPr marL="16462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4pPr>
            <a:lvl5pPr marL="21161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5pPr>
            <a:lvl6pPr marL="25733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6pPr>
            <a:lvl7pPr marL="30305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7pPr>
            <a:lvl8pPr marL="34877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8pPr>
            <a:lvl9pPr marL="39449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9pPr>
          </a:lstStyle>
          <a:p>
            <a:pPr>
              <a:spcBef>
                <a:spcPct val="0"/>
              </a:spcBef>
            </a:pPr>
            <a:fld id="{CB95A018-2069-4660-9C96-D2B7EDF61326}" type="slidenum">
              <a:rPr kumimoji="0" lang="en-US" altLang="en-US" sz="1300" smtClean="0">
                <a:latin typeface="Times New Roman" panose="02020603050405020304" pitchFamily="18" charset="0"/>
              </a:rPr>
              <a:pPr>
                <a:spcBef>
                  <a:spcPct val="0"/>
                </a:spcBef>
              </a:pPr>
              <a:t>91</a:t>
            </a:fld>
            <a:endParaRPr kumimoji="0" lang="en-US" altLang="en-US" sz="1300" smtClean="0">
              <a:latin typeface="Times New Roman" panose="02020603050405020304" pitchFamily="18" charset="0"/>
            </a:endParaRPr>
          </a:p>
        </p:txBody>
      </p:sp>
    </p:spTree>
    <p:extLst>
      <p:ext uri="{BB962C8B-B14F-4D97-AF65-F5344CB8AC3E}">
        <p14:creationId xmlns:p14="http://schemas.microsoft.com/office/powerpoint/2010/main" val="4054660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kumimoji="1" sz="1200">
                <a:solidFill>
                  <a:schemeClr val="tx1"/>
                </a:solidFill>
                <a:latin typeface="Tahoma" panose="020B0604030504040204" pitchFamily="34" charset="0"/>
                <a:cs typeface="Times New Roman" panose="02020603050405020304" pitchFamily="18" charset="0"/>
              </a:defRPr>
            </a:lvl1pPr>
            <a:lvl2pPr marL="763588" indent="-293688" defTabSz="965200">
              <a:spcBef>
                <a:spcPct val="30000"/>
              </a:spcBef>
              <a:defRPr kumimoji="1" sz="1200">
                <a:solidFill>
                  <a:schemeClr val="tx1"/>
                </a:solidFill>
                <a:latin typeface="Tahoma" panose="020B0604030504040204" pitchFamily="34" charset="0"/>
                <a:cs typeface="Times New Roman" panose="02020603050405020304" pitchFamily="18" charset="0"/>
              </a:defRPr>
            </a:lvl2pPr>
            <a:lvl3pPr marL="1174750"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3pPr>
            <a:lvl4pPr marL="16462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4pPr>
            <a:lvl5pPr marL="21161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5pPr>
            <a:lvl6pPr marL="25733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6pPr>
            <a:lvl7pPr marL="30305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7pPr>
            <a:lvl8pPr marL="34877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8pPr>
            <a:lvl9pPr marL="39449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9pPr>
          </a:lstStyle>
          <a:p>
            <a:pPr>
              <a:spcBef>
                <a:spcPct val="0"/>
              </a:spcBef>
            </a:pPr>
            <a:fld id="{6DDD10E8-19A6-4BC4-8ED7-A004FFFF36C5}" type="slidenum">
              <a:rPr kumimoji="0" lang="en-US" altLang="en-US" sz="1300">
                <a:latin typeface="Times New Roman" panose="02020603050405020304" pitchFamily="18" charset="0"/>
              </a:rPr>
              <a:pPr>
                <a:spcBef>
                  <a:spcPct val="0"/>
                </a:spcBef>
              </a:pPr>
              <a:t>3</a:t>
            </a:fld>
            <a:endParaRPr kumimoji="0" lang="en-US" altLang="en-US" sz="1300">
              <a:latin typeface="Times New Roman" panose="02020603050405020304" pitchFamily="18"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en-US" altLang="en-US" sz="2500" smtClean="0">
                <a:latin typeface="Tahoma" panose="020B0604030504040204" pitchFamily="34" charset="0"/>
                <a:cs typeface="Times New Roman" panose="02020603050405020304" pitchFamily="18" charset="0"/>
              </a:rPr>
              <a:t>Insert a picture of one of the points of interest for your country.</a:t>
            </a:r>
          </a:p>
        </p:txBody>
      </p:sp>
    </p:spTree>
    <p:extLst>
      <p:ext uri="{BB962C8B-B14F-4D97-AF65-F5344CB8AC3E}">
        <p14:creationId xmlns:p14="http://schemas.microsoft.com/office/powerpoint/2010/main" val="19139884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a:ln/>
        </p:spPr>
      </p:sp>
      <p:sp>
        <p:nvSpPr>
          <p:cNvPr id="1116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ahoma" panose="020B0604030504040204" pitchFamily="34" charset="0"/>
              <a:cs typeface="Times New Roman" panose="02020603050405020304" pitchFamily="18" charset="0"/>
            </a:endParaRPr>
          </a:p>
        </p:txBody>
      </p:sp>
      <p:sp>
        <p:nvSpPr>
          <p:cNvPr id="1116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kumimoji="1" sz="1200">
                <a:solidFill>
                  <a:schemeClr val="tx1"/>
                </a:solidFill>
                <a:latin typeface="Tahoma" panose="020B0604030504040204" pitchFamily="34" charset="0"/>
                <a:cs typeface="Times New Roman" panose="02020603050405020304" pitchFamily="18" charset="0"/>
              </a:defRPr>
            </a:lvl1pPr>
            <a:lvl2pPr marL="763588" indent="-293688" defTabSz="965200">
              <a:spcBef>
                <a:spcPct val="30000"/>
              </a:spcBef>
              <a:defRPr kumimoji="1" sz="1200">
                <a:solidFill>
                  <a:schemeClr val="tx1"/>
                </a:solidFill>
                <a:latin typeface="Tahoma" panose="020B0604030504040204" pitchFamily="34" charset="0"/>
                <a:cs typeface="Times New Roman" panose="02020603050405020304" pitchFamily="18" charset="0"/>
              </a:defRPr>
            </a:lvl2pPr>
            <a:lvl3pPr marL="1174750"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3pPr>
            <a:lvl4pPr marL="16462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4pPr>
            <a:lvl5pPr marL="21161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5pPr>
            <a:lvl6pPr marL="25733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6pPr>
            <a:lvl7pPr marL="30305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7pPr>
            <a:lvl8pPr marL="34877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8pPr>
            <a:lvl9pPr marL="39449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9pPr>
          </a:lstStyle>
          <a:p>
            <a:pPr>
              <a:spcBef>
                <a:spcPct val="0"/>
              </a:spcBef>
            </a:pPr>
            <a:fld id="{B7917B83-50B9-4FEA-B106-4336BA6574B9}" type="slidenum">
              <a:rPr kumimoji="0" lang="en-US" altLang="en-US" sz="1300" smtClean="0">
                <a:latin typeface="Times New Roman" panose="02020603050405020304" pitchFamily="18" charset="0"/>
              </a:rPr>
              <a:pPr>
                <a:spcBef>
                  <a:spcPct val="0"/>
                </a:spcBef>
              </a:pPr>
              <a:t>92</a:t>
            </a:fld>
            <a:endParaRPr kumimoji="0" lang="en-US" altLang="en-US" sz="1300" smtClean="0">
              <a:latin typeface="Times New Roman" panose="02020603050405020304" pitchFamily="18" charset="0"/>
            </a:endParaRPr>
          </a:p>
        </p:txBody>
      </p:sp>
    </p:spTree>
    <p:extLst>
      <p:ext uri="{BB962C8B-B14F-4D97-AF65-F5344CB8AC3E}">
        <p14:creationId xmlns:p14="http://schemas.microsoft.com/office/powerpoint/2010/main" val="4282581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ln/>
        </p:spPr>
      </p:sp>
      <p:sp>
        <p:nvSpPr>
          <p:cNvPr id="1136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ahoma" panose="020B0604030504040204" pitchFamily="34" charset="0"/>
              <a:cs typeface="Times New Roman" panose="02020603050405020304" pitchFamily="18" charset="0"/>
            </a:endParaRPr>
          </a:p>
        </p:txBody>
      </p:sp>
      <p:sp>
        <p:nvSpPr>
          <p:cNvPr id="1136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kumimoji="1" sz="1200">
                <a:solidFill>
                  <a:schemeClr val="tx1"/>
                </a:solidFill>
                <a:latin typeface="Tahoma" panose="020B0604030504040204" pitchFamily="34" charset="0"/>
                <a:cs typeface="Times New Roman" panose="02020603050405020304" pitchFamily="18" charset="0"/>
              </a:defRPr>
            </a:lvl1pPr>
            <a:lvl2pPr marL="763588" indent="-293688" defTabSz="965200">
              <a:spcBef>
                <a:spcPct val="30000"/>
              </a:spcBef>
              <a:defRPr kumimoji="1" sz="1200">
                <a:solidFill>
                  <a:schemeClr val="tx1"/>
                </a:solidFill>
                <a:latin typeface="Tahoma" panose="020B0604030504040204" pitchFamily="34" charset="0"/>
                <a:cs typeface="Times New Roman" panose="02020603050405020304" pitchFamily="18" charset="0"/>
              </a:defRPr>
            </a:lvl2pPr>
            <a:lvl3pPr marL="1174750"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3pPr>
            <a:lvl4pPr marL="16462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4pPr>
            <a:lvl5pPr marL="21161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5pPr>
            <a:lvl6pPr marL="25733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6pPr>
            <a:lvl7pPr marL="30305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7pPr>
            <a:lvl8pPr marL="34877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8pPr>
            <a:lvl9pPr marL="39449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9pPr>
          </a:lstStyle>
          <a:p>
            <a:pPr>
              <a:spcBef>
                <a:spcPct val="0"/>
              </a:spcBef>
            </a:pPr>
            <a:fld id="{A8F94B30-7F31-41D4-8F6A-66A26EE6F300}" type="slidenum">
              <a:rPr kumimoji="0" lang="en-US" altLang="en-US" sz="1300" smtClean="0">
                <a:latin typeface="Times New Roman" panose="02020603050405020304" pitchFamily="18" charset="0"/>
              </a:rPr>
              <a:pPr>
                <a:spcBef>
                  <a:spcPct val="0"/>
                </a:spcBef>
              </a:pPr>
              <a:t>93</a:t>
            </a:fld>
            <a:endParaRPr kumimoji="0" lang="en-US" altLang="en-US" sz="1300" smtClean="0">
              <a:latin typeface="Times New Roman" panose="02020603050405020304" pitchFamily="18" charset="0"/>
            </a:endParaRPr>
          </a:p>
        </p:txBody>
      </p:sp>
    </p:spTree>
    <p:extLst>
      <p:ext uri="{BB962C8B-B14F-4D97-AF65-F5344CB8AC3E}">
        <p14:creationId xmlns:p14="http://schemas.microsoft.com/office/powerpoint/2010/main" val="34491828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a:ln/>
        </p:spPr>
      </p:sp>
      <p:sp>
        <p:nvSpPr>
          <p:cNvPr id="1157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ahoma" panose="020B0604030504040204" pitchFamily="34" charset="0"/>
              <a:cs typeface="Times New Roman" panose="02020603050405020304" pitchFamily="18" charset="0"/>
            </a:endParaRPr>
          </a:p>
        </p:txBody>
      </p:sp>
      <p:sp>
        <p:nvSpPr>
          <p:cNvPr id="1157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kumimoji="1" sz="1200">
                <a:solidFill>
                  <a:schemeClr val="tx1"/>
                </a:solidFill>
                <a:latin typeface="Tahoma" panose="020B0604030504040204" pitchFamily="34" charset="0"/>
                <a:cs typeface="Times New Roman" panose="02020603050405020304" pitchFamily="18" charset="0"/>
              </a:defRPr>
            </a:lvl1pPr>
            <a:lvl2pPr marL="763588" indent="-293688" defTabSz="965200">
              <a:spcBef>
                <a:spcPct val="30000"/>
              </a:spcBef>
              <a:defRPr kumimoji="1" sz="1200">
                <a:solidFill>
                  <a:schemeClr val="tx1"/>
                </a:solidFill>
                <a:latin typeface="Tahoma" panose="020B0604030504040204" pitchFamily="34" charset="0"/>
                <a:cs typeface="Times New Roman" panose="02020603050405020304" pitchFamily="18" charset="0"/>
              </a:defRPr>
            </a:lvl2pPr>
            <a:lvl3pPr marL="1174750"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3pPr>
            <a:lvl4pPr marL="16462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4pPr>
            <a:lvl5pPr marL="21161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5pPr>
            <a:lvl6pPr marL="25733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6pPr>
            <a:lvl7pPr marL="30305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7pPr>
            <a:lvl8pPr marL="34877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8pPr>
            <a:lvl9pPr marL="39449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9pPr>
          </a:lstStyle>
          <a:p>
            <a:pPr>
              <a:spcBef>
                <a:spcPct val="0"/>
              </a:spcBef>
            </a:pPr>
            <a:fld id="{A8DCFB95-17D0-4D1B-AF30-27B0C287163F}" type="slidenum">
              <a:rPr kumimoji="0" lang="en-US" altLang="en-US" sz="1300" smtClean="0">
                <a:latin typeface="Times New Roman" panose="02020603050405020304" pitchFamily="18" charset="0"/>
              </a:rPr>
              <a:pPr>
                <a:spcBef>
                  <a:spcPct val="0"/>
                </a:spcBef>
              </a:pPr>
              <a:t>94</a:t>
            </a:fld>
            <a:endParaRPr kumimoji="0" lang="en-US" altLang="en-US" sz="1300" smtClean="0">
              <a:latin typeface="Times New Roman" panose="02020603050405020304" pitchFamily="18" charset="0"/>
            </a:endParaRPr>
          </a:p>
        </p:txBody>
      </p:sp>
    </p:spTree>
    <p:extLst>
      <p:ext uri="{BB962C8B-B14F-4D97-AF65-F5344CB8AC3E}">
        <p14:creationId xmlns:p14="http://schemas.microsoft.com/office/powerpoint/2010/main" val="34630436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a:ln/>
        </p:spPr>
      </p:sp>
      <p:sp>
        <p:nvSpPr>
          <p:cNvPr id="1177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ahoma" panose="020B0604030504040204" pitchFamily="34" charset="0"/>
              <a:cs typeface="Times New Roman" panose="02020603050405020304" pitchFamily="18" charset="0"/>
            </a:endParaRPr>
          </a:p>
        </p:txBody>
      </p:sp>
      <p:sp>
        <p:nvSpPr>
          <p:cNvPr id="1177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kumimoji="1" sz="1200">
                <a:solidFill>
                  <a:schemeClr val="tx1"/>
                </a:solidFill>
                <a:latin typeface="Tahoma" panose="020B0604030504040204" pitchFamily="34" charset="0"/>
                <a:cs typeface="Times New Roman" panose="02020603050405020304" pitchFamily="18" charset="0"/>
              </a:defRPr>
            </a:lvl1pPr>
            <a:lvl2pPr marL="763588" indent="-293688" defTabSz="965200">
              <a:spcBef>
                <a:spcPct val="30000"/>
              </a:spcBef>
              <a:defRPr kumimoji="1" sz="1200">
                <a:solidFill>
                  <a:schemeClr val="tx1"/>
                </a:solidFill>
                <a:latin typeface="Tahoma" panose="020B0604030504040204" pitchFamily="34" charset="0"/>
                <a:cs typeface="Times New Roman" panose="02020603050405020304" pitchFamily="18" charset="0"/>
              </a:defRPr>
            </a:lvl2pPr>
            <a:lvl3pPr marL="1174750"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3pPr>
            <a:lvl4pPr marL="16462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4pPr>
            <a:lvl5pPr marL="21161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5pPr>
            <a:lvl6pPr marL="25733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6pPr>
            <a:lvl7pPr marL="30305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7pPr>
            <a:lvl8pPr marL="34877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8pPr>
            <a:lvl9pPr marL="39449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9pPr>
          </a:lstStyle>
          <a:p>
            <a:pPr>
              <a:spcBef>
                <a:spcPct val="0"/>
              </a:spcBef>
            </a:pPr>
            <a:fld id="{A4069BCF-8435-4182-B1D8-EA0326C3715F}" type="slidenum">
              <a:rPr kumimoji="0" lang="en-US" altLang="en-US" sz="1300" smtClean="0">
                <a:latin typeface="Times New Roman" panose="02020603050405020304" pitchFamily="18" charset="0"/>
              </a:rPr>
              <a:pPr>
                <a:spcBef>
                  <a:spcPct val="0"/>
                </a:spcBef>
              </a:pPr>
              <a:t>95</a:t>
            </a:fld>
            <a:endParaRPr kumimoji="0" lang="en-US" altLang="en-US" sz="1300" smtClean="0">
              <a:latin typeface="Times New Roman" panose="02020603050405020304" pitchFamily="18" charset="0"/>
            </a:endParaRPr>
          </a:p>
        </p:txBody>
      </p:sp>
    </p:spTree>
    <p:extLst>
      <p:ext uri="{BB962C8B-B14F-4D97-AF65-F5344CB8AC3E}">
        <p14:creationId xmlns:p14="http://schemas.microsoft.com/office/powerpoint/2010/main" val="7449200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a:ln/>
        </p:spPr>
      </p:sp>
      <p:sp>
        <p:nvSpPr>
          <p:cNvPr id="1198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ahoma" panose="020B0604030504040204" pitchFamily="34" charset="0"/>
              <a:cs typeface="Times New Roman" panose="02020603050405020304" pitchFamily="18" charset="0"/>
            </a:endParaRPr>
          </a:p>
        </p:txBody>
      </p:sp>
      <p:sp>
        <p:nvSpPr>
          <p:cNvPr id="1198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kumimoji="1" sz="1200">
                <a:solidFill>
                  <a:schemeClr val="tx1"/>
                </a:solidFill>
                <a:latin typeface="Tahoma" panose="020B0604030504040204" pitchFamily="34" charset="0"/>
                <a:cs typeface="Times New Roman" panose="02020603050405020304" pitchFamily="18" charset="0"/>
              </a:defRPr>
            </a:lvl1pPr>
            <a:lvl2pPr marL="763588" indent="-293688" defTabSz="965200">
              <a:spcBef>
                <a:spcPct val="30000"/>
              </a:spcBef>
              <a:defRPr kumimoji="1" sz="1200">
                <a:solidFill>
                  <a:schemeClr val="tx1"/>
                </a:solidFill>
                <a:latin typeface="Tahoma" panose="020B0604030504040204" pitchFamily="34" charset="0"/>
                <a:cs typeface="Times New Roman" panose="02020603050405020304" pitchFamily="18" charset="0"/>
              </a:defRPr>
            </a:lvl2pPr>
            <a:lvl3pPr marL="1174750"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3pPr>
            <a:lvl4pPr marL="16462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4pPr>
            <a:lvl5pPr marL="21161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5pPr>
            <a:lvl6pPr marL="25733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6pPr>
            <a:lvl7pPr marL="30305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7pPr>
            <a:lvl8pPr marL="34877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8pPr>
            <a:lvl9pPr marL="39449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9pPr>
          </a:lstStyle>
          <a:p>
            <a:pPr>
              <a:spcBef>
                <a:spcPct val="0"/>
              </a:spcBef>
            </a:pPr>
            <a:fld id="{582064DF-F218-401B-8DCF-3BE8D5302C2E}" type="slidenum">
              <a:rPr kumimoji="0" lang="en-US" altLang="en-US" sz="1300" smtClean="0">
                <a:latin typeface="Times New Roman" panose="02020603050405020304" pitchFamily="18" charset="0"/>
              </a:rPr>
              <a:pPr>
                <a:spcBef>
                  <a:spcPct val="0"/>
                </a:spcBef>
              </a:pPr>
              <a:t>96</a:t>
            </a:fld>
            <a:endParaRPr kumimoji="0" lang="en-US" altLang="en-US" sz="1300" smtClean="0">
              <a:latin typeface="Times New Roman" panose="02020603050405020304" pitchFamily="18" charset="0"/>
            </a:endParaRPr>
          </a:p>
        </p:txBody>
      </p:sp>
    </p:spTree>
    <p:extLst>
      <p:ext uri="{BB962C8B-B14F-4D97-AF65-F5344CB8AC3E}">
        <p14:creationId xmlns:p14="http://schemas.microsoft.com/office/powerpoint/2010/main" val="39332080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a:ln/>
        </p:spPr>
      </p:sp>
      <p:sp>
        <p:nvSpPr>
          <p:cNvPr id="1259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ahoma" panose="020B0604030504040204" pitchFamily="34" charset="0"/>
              <a:cs typeface="Times New Roman" panose="02020603050405020304" pitchFamily="18" charset="0"/>
            </a:endParaRPr>
          </a:p>
        </p:txBody>
      </p:sp>
      <p:sp>
        <p:nvSpPr>
          <p:cNvPr id="1259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kumimoji="1" sz="1200">
                <a:solidFill>
                  <a:schemeClr val="tx1"/>
                </a:solidFill>
                <a:latin typeface="Tahoma" panose="020B0604030504040204" pitchFamily="34" charset="0"/>
                <a:cs typeface="Times New Roman" panose="02020603050405020304" pitchFamily="18" charset="0"/>
              </a:defRPr>
            </a:lvl1pPr>
            <a:lvl2pPr marL="763588" indent="-293688" defTabSz="965200">
              <a:spcBef>
                <a:spcPct val="30000"/>
              </a:spcBef>
              <a:defRPr kumimoji="1" sz="1200">
                <a:solidFill>
                  <a:schemeClr val="tx1"/>
                </a:solidFill>
                <a:latin typeface="Tahoma" panose="020B0604030504040204" pitchFamily="34" charset="0"/>
                <a:cs typeface="Times New Roman" panose="02020603050405020304" pitchFamily="18" charset="0"/>
              </a:defRPr>
            </a:lvl2pPr>
            <a:lvl3pPr marL="1174750"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3pPr>
            <a:lvl4pPr marL="16462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4pPr>
            <a:lvl5pPr marL="21161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5pPr>
            <a:lvl6pPr marL="25733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6pPr>
            <a:lvl7pPr marL="30305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7pPr>
            <a:lvl8pPr marL="34877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8pPr>
            <a:lvl9pPr marL="39449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9pPr>
          </a:lstStyle>
          <a:p>
            <a:pPr>
              <a:spcBef>
                <a:spcPct val="0"/>
              </a:spcBef>
            </a:pPr>
            <a:fld id="{1597E421-586B-4811-98E8-7E97A713FC5B}" type="slidenum">
              <a:rPr kumimoji="0" lang="en-US" altLang="en-US" sz="1300" smtClean="0">
                <a:latin typeface="Times New Roman" panose="02020603050405020304" pitchFamily="18" charset="0"/>
              </a:rPr>
              <a:pPr>
                <a:spcBef>
                  <a:spcPct val="0"/>
                </a:spcBef>
              </a:pPr>
              <a:t>101</a:t>
            </a:fld>
            <a:endParaRPr kumimoji="0" lang="en-US" altLang="en-US" sz="1300" smtClean="0">
              <a:latin typeface="Times New Roman" panose="02020603050405020304" pitchFamily="18" charset="0"/>
            </a:endParaRPr>
          </a:p>
        </p:txBody>
      </p:sp>
    </p:spTree>
    <p:extLst>
      <p:ext uri="{BB962C8B-B14F-4D97-AF65-F5344CB8AC3E}">
        <p14:creationId xmlns:p14="http://schemas.microsoft.com/office/powerpoint/2010/main" val="26437470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a:ln/>
        </p:spPr>
      </p:sp>
      <p:sp>
        <p:nvSpPr>
          <p:cNvPr id="1280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ahoma" panose="020B0604030504040204" pitchFamily="34" charset="0"/>
              <a:cs typeface="Times New Roman" panose="02020603050405020304" pitchFamily="18" charset="0"/>
            </a:endParaRPr>
          </a:p>
        </p:txBody>
      </p:sp>
      <p:sp>
        <p:nvSpPr>
          <p:cNvPr id="1280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kumimoji="1" sz="1200">
                <a:solidFill>
                  <a:schemeClr val="tx1"/>
                </a:solidFill>
                <a:latin typeface="Tahoma" panose="020B0604030504040204" pitchFamily="34" charset="0"/>
                <a:cs typeface="Times New Roman" panose="02020603050405020304" pitchFamily="18" charset="0"/>
              </a:defRPr>
            </a:lvl1pPr>
            <a:lvl2pPr marL="763588" indent="-293688" defTabSz="965200">
              <a:spcBef>
                <a:spcPct val="30000"/>
              </a:spcBef>
              <a:defRPr kumimoji="1" sz="1200">
                <a:solidFill>
                  <a:schemeClr val="tx1"/>
                </a:solidFill>
                <a:latin typeface="Tahoma" panose="020B0604030504040204" pitchFamily="34" charset="0"/>
                <a:cs typeface="Times New Roman" panose="02020603050405020304" pitchFamily="18" charset="0"/>
              </a:defRPr>
            </a:lvl2pPr>
            <a:lvl3pPr marL="1174750"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3pPr>
            <a:lvl4pPr marL="16462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4pPr>
            <a:lvl5pPr marL="21161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5pPr>
            <a:lvl6pPr marL="25733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6pPr>
            <a:lvl7pPr marL="30305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7pPr>
            <a:lvl8pPr marL="34877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8pPr>
            <a:lvl9pPr marL="39449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9pPr>
          </a:lstStyle>
          <a:p>
            <a:pPr>
              <a:spcBef>
                <a:spcPct val="0"/>
              </a:spcBef>
            </a:pPr>
            <a:fld id="{4140A064-9EDD-4D27-8F6F-BCE7D869D25C}" type="slidenum">
              <a:rPr kumimoji="0" lang="en-US" altLang="en-US" sz="1300" smtClean="0">
                <a:latin typeface="Times New Roman" panose="02020603050405020304" pitchFamily="18" charset="0"/>
              </a:rPr>
              <a:pPr>
                <a:spcBef>
                  <a:spcPct val="0"/>
                </a:spcBef>
              </a:pPr>
              <a:t>102</a:t>
            </a:fld>
            <a:endParaRPr kumimoji="0" lang="en-US" altLang="en-US" sz="1300" smtClean="0">
              <a:latin typeface="Times New Roman" panose="02020603050405020304" pitchFamily="18" charset="0"/>
            </a:endParaRPr>
          </a:p>
        </p:txBody>
      </p:sp>
    </p:spTree>
    <p:extLst>
      <p:ext uri="{BB962C8B-B14F-4D97-AF65-F5344CB8AC3E}">
        <p14:creationId xmlns:p14="http://schemas.microsoft.com/office/powerpoint/2010/main" val="34405201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a:ln/>
        </p:spPr>
      </p:sp>
      <p:sp>
        <p:nvSpPr>
          <p:cNvPr id="1300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ahoma" panose="020B0604030504040204" pitchFamily="34" charset="0"/>
              <a:cs typeface="Times New Roman" panose="02020603050405020304" pitchFamily="18" charset="0"/>
            </a:endParaRPr>
          </a:p>
        </p:txBody>
      </p:sp>
      <p:sp>
        <p:nvSpPr>
          <p:cNvPr id="1300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kumimoji="1" sz="1200">
                <a:solidFill>
                  <a:schemeClr val="tx1"/>
                </a:solidFill>
                <a:latin typeface="Tahoma" panose="020B0604030504040204" pitchFamily="34" charset="0"/>
                <a:cs typeface="Times New Roman" panose="02020603050405020304" pitchFamily="18" charset="0"/>
              </a:defRPr>
            </a:lvl1pPr>
            <a:lvl2pPr marL="763588" indent="-293688" defTabSz="965200">
              <a:spcBef>
                <a:spcPct val="30000"/>
              </a:spcBef>
              <a:defRPr kumimoji="1" sz="1200">
                <a:solidFill>
                  <a:schemeClr val="tx1"/>
                </a:solidFill>
                <a:latin typeface="Tahoma" panose="020B0604030504040204" pitchFamily="34" charset="0"/>
                <a:cs typeface="Times New Roman" panose="02020603050405020304" pitchFamily="18" charset="0"/>
              </a:defRPr>
            </a:lvl2pPr>
            <a:lvl3pPr marL="1174750"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3pPr>
            <a:lvl4pPr marL="16462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4pPr>
            <a:lvl5pPr marL="21161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5pPr>
            <a:lvl6pPr marL="25733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6pPr>
            <a:lvl7pPr marL="30305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7pPr>
            <a:lvl8pPr marL="34877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8pPr>
            <a:lvl9pPr marL="39449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9pPr>
          </a:lstStyle>
          <a:p>
            <a:pPr>
              <a:spcBef>
                <a:spcPct val="0"/>
              </a:spcBef>
            </a:pPr>
            <a:fld id="{04B15901-6AFB-4F31-9BC5-52C2E44BFCEF}" type="slidenum">
              <a:rPr kumimoji="0" lang="en-US" altLang="en-US" sz="1300" smtClean="0">
                <a:latin typeface="Times New Roman" panose="02020603050405020304" pitchFamily="18" charset="0"/>
              </a:rPr>
              <a:pPr>
                <a:spcBef>
                  <a:spcPct val="0"/>
                </a:spcBef>
              </a:pPr>
              <a:t>103</a:t>
            </a:fld>
            <a:endParaRPr kumimoji="0" lang="en-US" altLang="en-US" sz="1300" smtClean="0">
              <a:latin typeface="Times New Roman" panose="02020603050405020304" pitchFamily="18" charset="0"/>
            </a:endParaRPr>
          </a:p>
        </p:txBody>
      </p:sp>
    </p:spTree>
    <p:extLst>
      <p:ext uri="{BB962C8B-B14F-4D97-AF65-F5344CB8AC3E}">
        <p14:creationId xmlns:p14="http://schemas.microsoft.com/office/powerpoint/2010/main" val="39331661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a:ln/>
        </p:spPr>
      </p:sp>
      <p:sp>
        <p:nvSpPr>
          <p:cNvPr id="1320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ahoma" panose="020B0604030504040204" pitchFamily="34" charset="0"/>
              <a:cs typeface="Times New Roman" panose="02020603050405020304" pitchFamily="18" charset="0"/>
            </a:endParaRPr>
          </a:p>
        </p:txBody>
      </p:sp>
      <p:sp>
        <p:nvSpPr>
          <p:cNvPr id="1321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kumimoji="1" sz="1200">
                <a:solidFill>
                  <a:schemeClr val="tx1"/>
                </a:solidFill>
                <a:latin typeface="Tahoma" panose="020B0604030504040204" pitchFamily="34" charset="0"/>
                <a:cs typeface="Times New Roman" panose="02020603050405020304" pitchFamily="18" charset="0"/>
              </a:defRPr>
            </a:lvl1pPr>
            <a:lvl2pPr marL="763588" indent="-293688" defTabSz="965200">
              <a:spcBef>
                <a:spcPct val="30000"/>
              </a:spcBef>
              <a:defRPr kumimoji="1" sz="1200">
                <a:solidFill>
                  <a:schemeClr val="tx1"/>
                </a:solidFill>
                <a:latin typeface="Tahoma" panose="020B0604030504040204" pitchFamily="34" charset="0"/>
                <a:cs typeface="Times New Roman" panose="02020603050405020304" pitchFamily="18" charset="0"/>
              </a:defRPr>
            </a:lvl2pPr>
            <a:lvl3pPr marL="1174750"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3pPr>
            <a:lvl4pPr marL="16462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4pPr>
            <a:lvl5pPr marL="21161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5pPr>
            <a:lvl6pPr marL="25733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6pPr>
            <a:lvl7pPr marL="30305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7pPr>
            <a:lvl8pPr marL="34877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8pPr>
            <a:lvl9pPr marL="39449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9pPr>
          </a:lstStyle>
          <a:p>
            <a:pPr>
              <a:spcBef>
                <a:spcPct val="0"/>
              </a:spcBef>
            </a:pPr>
            <a:fld id="{511091DB-2D8E-4630-9A9E-307E4C385AF6}" type="slidenum">
              <a:rPr kumimoji="0" lang="en-US" altLang="en-US" sz="1300" smtClean="0">
                <a:latin typeface="Times New Roman" panose="02020603050405020304" pitchFamily="18" charset="0"/>
              </a:rPr>
              <a:pPr>
                <a:spcBef>
                  <a:spcPct val="0"/>
                </a:spcBef>
              </a:pPr>
              <a:t>104</a:t>
            </a:fld>
            <a:endParaRPr kumimoji="0" lang="en-US" altLang="en-US" sz="1300" smtClean="0">
              <a:latin typeface="Times New Roman" panose="02020603050405020304" pitchFamily="18" charset="0"/>
            </a:endParaRPr>
          </a:p>
        </p:txBody>
      </p:sp>
    </p:spTree>
    <p:extLst>
      <p:ext uri="{BB962C8B-B14F-4D97-AF65-F5344CB8AC3E}">
        <p14:creationId xmlns:p14="http://schemas.microsoft.com/office/powerpoint/2010/main" val="18567988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a:ln/>
        </p:spPr>
      </p:sp>
      <p:sp>
        <p:nvSpPr>
          <p:cNvPr id="1341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ahoma" panose="020B0604030504040204" pitchFamily="34" charset="0"/>
              <a:cs typeface="Times New Roman" panose="02020603050405020304" pitchFamily="18" charset="0"/>
            </a:endParaRPr>
          </a:p>
        </p:txBody>
      </p:sp>
      <p:sp>
        <p:nvSpPr>
          <p:cNvPr id="1341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kumimoji="1" sz="1200">
                <a:solidFill>
                  <a:schemeClr val="tx1"/>
                </a:solidFill>
                <a:latin typeface="Tahoma" panose="020B0604030504040204" pitchFamily="34" charset="0"/>
                <a:cs typeface="Times New Roman" panose="02020603050405020304" pitchFamily="18" charset="0"/>
              </a:defRPr>
            </a:lvl1pPr>
            <a:lvl2pPr marL="763588" indent="-293688" defTabSz="965200">
              <a:spcBef>
                <a:spcPct val="30000"/>
              </a:spcBef>
              <a:defRPr kumimoji="1" sz="1200">
                <a:solidFill>
                  <a:schemeClr val="tx1"/>
                </a:solidFill>
                <a:latin typeface="Tahoma" panose="020B0604030504040204" pitchFamily="34" charset="0"/>
                <a:cs typeface="Times New Roman" panose="02020603050405020304" pitchFamily="18" charset="0"/>
              </a:defRPr>
            </a:lvl2pPr>
            <a:lvl3pPr marL="1174750"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3pPr>
            <a:lvl4pPr marL="16462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4pPr>
            <a:lvl5pPr marL="21161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5pPr>
            <a:lvl6pPr marL="25733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6pPr>
            <a:lvl7pPr marL="30305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7pPr>
            <a:lvl8pPr marL="34877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8pPr>
            <a:lvl9pPr marL="39449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9pPr>
          </a:lstStyle>
          <a:p>
            <a:pPr>
              <a:spcBef>
                <a:spcPct val="0"/>
              </a:spcBef>
            </a:pPr>
            <a:fld id="{A7F238FE-F9BF-4720-BE92-634A2BDF8FCB}" type="slidenum">
              <a:rPr kumimoji="0" lang="en-US" altLang="en-US" sz="1300" smtClean="0">
                <a:latin typeface="Times New Roman" panose="02020603050405020304" pitchFamily="18" charset="0"/>
              </a:rPr>
              <a:pPr>
                <a:spcBef>
                  <a:spcPct val="0"/>
                </a:spcBef>
              </a:pPr>
              <a:t>105</a:t>
            </a:fld>
            <a:endParaRPr kumimoji="0" lang="en-US" altLang="en-US" sz="1300" smtClean="0">
              <a:latin typeface="Times New Roman" panose="02020603050405020304" pitchFamily="18" charset="0"/>
            </a:endParaRPr>
          </a:p>
        </p:txBody>
      </p:sp>
    </p:spTree>
    <p:extLst>
      <p:ext uri="{BB962C8B-B14F-4D97-AF65-F5344CB8AC3E}">
        <p14:creationId xmlns:p14="http://schemas.microsoft.com/office/powerpoint/2010/main" val="580574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ahoma" panose="020B0604030504040204" pitchFamily="34" charset="0"/>
              <a:cs typeface="Times New Roman" panose="02020603050405020304" pitchFamily="18" charset="0"/>
            </a:endParaRPr>
          </a:p>
        </p:txBody>
      </p:sp>
      <p:sp>
        <p:nvSpPr>
          <p:cNvPr id="276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kumimoji="1" sz="1200">
                <a:solidFill>
                  <a:schemeClr val="tx1"/>
                </a:solidFill>
                <a:latin typeface="Tahoma" panose="020B0604030504040204" pitchFamily="34" charset="0"/>
                <a:cs typeface="Times New Roman" panose="02020603050405020304" pitchFamily="18" charset="0"/>
              </a:defRPr>
            </a:lvl1pPr>
            <a:lvl2pPr marL="763588" indent="-293688" defTabSz="965200">
              <a:spcBef>
                <a:spcPct val="30000"/>
              </a:spcBef>
              <a:defRPr kumimoji="1" sz="1200">
                <a:solidFill>
                  <a:schemeClr val="tx1"/>
                </a:solidFill>
                <a:latin typeface="Tahoma" panose="020B0604030504040204" pitchFamily="34" charset="0"/>
                <a:cs typeface="Times New Roman" panose="02020603050405020304" pitchFamily="18" charset="0"/>
              </a:defRPr>
            </a:lvl2pPr>
            <a:lvl3pPr marL="1174750"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3pPr>
            <a:lvl4pPr marL="16462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4pPr>
            <a:lvl5pPr marL="21161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5pPr>
            <a:lvl6pPr marL="25733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6pPr>
            <a:lvl7pPr marL="30305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7pPr>
            <a:lvl8pPr marL="34877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8pPr>
            <a:lvl9pPr marL="39449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9pPr>
          </a:lstStyle>
          <a:p>
            <a:pPr>
              <a:spcBef>
                <a:spcPct val="0"/>
              </a:spcBef>
            </a:pPr>
            <a:fld id="{50482951-69AF-4B02-BEC2-9249CF6B2BC7}" type="slidenum">
              <a:rPr kumimoji="0" lang="en-US" altLang="en-US" sz="1300" smtClean="0">
                <a:latin typeface="Times New Roman" panose="02020603050405020304" pitchFamily="18" charset="0"/>
              </a:rPr>
              <a:pPr>
                <a:spcBef>
                  <a:spcPct val="0"/>
                </a:spcBef>
              </a:pPr>
              <a:t>5</a:t>
            </a:fld>
            <a:endParaRPr kumimoji="0" lang="en-US" altLang="en-US" sz="1300" smtClean="0">
              <a:latin typeface="Times New Roman" panose="02020603050405020304" pitchFamily="18" charset="0"/>
            </a:endParaRPr>
          </a:p>
        </p:txBody>
      </p:sp>
    </p:spTree>
    <p:extLst>
      <p:ext uri="{BB962C8B-B14F-4D97-AF65-F5344CB8AC3E}">
        <p14:creationId xmlns:p14="http://schemas.microsoft.com/office/powerpoint/2010/main" val="14012862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a:ln/>
        </p:spPr>
      </p:sp>
      <p:sp>
        <p:nvSpPr>
          <p:cNvPr id="1361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ahoma" panose="020B0604030504040204" pitchFamily="34" charset="0"/>
              <a:cs typeface="Times New Roman" panose="02020603050405020304" pitchFamily="18" charset="0"/>
            </a:endParaRPr>
          </a:p>
        </p:txBody>
      </p:sp>
      <p:sp>
        <p:nvSpPr>
          <p:cNvPr id="1361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kumimoji="1" sz="1200">
                <a:solidFill>
                  <a:schemeClr val="tx1"/>
                </a:solidFill>
                <a:latin typeface="Tahoma" panose="020B0604030504040204" pitchFamily="34" charset="0"/>
                <a:cs typeface="Times New Roman" panose="02020603050405020304" pitchFamily="18" charset="0"/>
              </a:defRPr>
            </a:lvl1pPr>
            <a:lvl2pPr marL="763588" indent="-293688" defTabSz="965200">
              <a:spcBef>
                <a:spcPct val="30000"/>
              </a:spcBef>
              <a:defRPr kumimoji="1" sz="1200">
                <a:solidFill>
                  <a:schemeClr val="tx1"/>
                </a:solidFill>
                <a:latin typeface="Tahoma" panose="020B0604030504040204" pitchFamily="34" charset="0"/>
                <a:cs typeface="Times New Roman" panose="02020603050405020304" pitchFamily="18" charset="0"/>
              </a:defRPr>
            </a:lvl2pPr>
            <a:lvl3pPr marL="1174750"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3pPr>
            <a:lvl4pPr marL="16462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4pPr>
            <a:lvl5pPr marL="21161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5pPr>
            <a:lvl6pPr marL="25733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6pPr>
            <a:lvl7pPr marL="30305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7pPr>
            <a:lvl8pPr marL="34877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8pPr>
            <a:lvl9pPr marL="39449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9pPr>
          </a:lstStyle>
          <a:p>
            <a:pPr>
              <a:spcBef>
                <a:spcPct val="0"/>
              </a:spcBef>
            </a:pPr>
            <a:fld id="{950C4468-0286-4790-A698-5401C18F8775}" type="slidenum">
              <a:rPr kumimoji="0" lang="en-US" altLang="en-US" sz="1300" smtClean="0">
                <a:latin typeface="Times New Roman" panose="02020603050405020304" pitchFamily="18" charset="0"/>
              </a:rPr>
              <a:pPr>
                <a:spcBef>
                  <a:spcPct val="0"/>
                </a:spcBef>
              </a:pPr>
              <a:t>106</a:t>
            </a:fld>
            <a:endParaRPr kumimoji="0" lang="en-US" altLang="en-US" sz="1300" smtClean="0">
              <a:latin typeface="Times New Roman" panose="02020603050405020304" pitchFamily="18" charset="0"/>
            </a:endParaRPr>
          </a:p>
        </p:txBody>
      </p:sp>
    </p:spTree>
    <p:extLst>
      <p:ext uri="{BB962C8B-B14F-4D97-AF65-F5344CB8AC3E}">
        <p14:creationId xmlns:p14="http://schemas.microsoft.com/office/powerpoint/2010/main" val="1288145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a:ln/>
        </p:spPr>
      </p:sp>
      <p:sp>
        <p:nvSpPr>
          <p:cNvPr id="1382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ahoma" panose="020B0604030504040204" pitchFamily="34" charset="0"/>
              <a:cs typeface="Times New Roman" panose="02020603050405020304" pitchFamily="18" charset="0"/>
            </a:endParaRPr>
          </a:p>
        </p:txBody>
      </p:sp>
      <p:sp>
        <p:nvSpPr>
          <p:cNvPr id="1382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kumimoji="1" sz="1200">
                <a:solidFill>
                  <a:schemeClr val="tx1"/>
                </a:solidFill>
                <a:latin typeface="Tahoma" panose="020B0604030504040204" pitchFamily="34" charset="0"/>
                <a:cs typeface="Times New Roman" panose="02020603050405020304" pitchFamily="18" charset="0"/>
              </a:defRPr>
            </a:lvl1pPr>
            <a:lvl2pPr marL="763588" indent="-293688" defTabSz="965200">
              <a:spcBef>
                <a:spcPct val="30000"/>
              </a:spcBef>
              <a:defRPr kumimoji="1" sz="1200">
                <a:solidFill>
                  <a:schemeClr val="tx1"/>
                </a:solidFill>
                <a:latin typeface="Tahoma" panose="020B0604030504040204" pitchFamily="34" charset="0"/>
                <a:cs typeface="Times New Roman" panose="02020603050405020304" pitchFamily="18" charset="0"/>
              </a:defRPr>
            </a:lvl2pPr>
            <a:lvl3pPr marL="1174750"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3pPr>
            <a:lvl4pPr marL="16462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4pPr>
            <a:lvl5pPr marL="21161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5pPr>
            <a:lvl6pPr marL="25733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6pPr>
            <a:lvl7pPr marL="30305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7pPr>
            <a:lvl8pPr marL="34877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8pPr>
            <a:lvl9pPr marL="39449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9pPr>
          </a:lstStyle>
          <a:p>
            <a:pPr>
              <a:spcBef>
                <a:spcPct val="0"/>
              </a:spcBef>
            </a:pPr>
            <a:fld id="{83E8D2F4-520C-4220-B696-E87083FFFBB0}" type="slidenum">
              <a:rPr kumimoji="0" lang="en-US" altLang="en-US" sz="1300" smtClean="0">
                <a:latin typeface="Times New Roman" panose="02020603050405020304" pitchFamily="18" charset="0"/>
              </a:rPr>
              <a:pPr>
                <a:spcBef>
                  <a:spcPct val="0"/>
                </a:spcBef>
              </a:pPr>
              <a:t>107</a:t>
            </a:fld>
            <a:endParaRPr kumimoji="0" lang="en-US" altLang="en-US" sz="1300" smtClean="0">
              <a:latin typeface="Times New Roman" panose="02020603050405020304" pitchFamily="18" charset="0"/>
            </a:endParaRPr>
          </a:p>
        </p:txBody>
      </p:sp>
    </p:spTree>
    <p:extLst>
      <p:ext uri="{BB962C8B-B14F-4D97-AF65-F5344CB8AC3E}">
        <p14:creationId xmlns:p14="http://schemas.microsoft.com/office/powerpoint/2010/main" val="5661352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a:ln/>
        </p:spPr>
      </p:sp>
      <p:sp>
        <p:nvSpPr>
          <p:cNvPr id="1402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ahoma" panose="020B0604030504040204" pitchFamily="34" charset="0"/>
              <a:cs typeface="Times New Roman" panose="02020603050405020304" pitchFamily="18" charset="0"/>
            </a:endParaRPr>
          </a:p>
        </p:txBody>
      </p:sp>
      <p:sp>
        <p:nvSpPr>
          <p:cNvPr id="1402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kumimoji="1" sz="1200">
                <a:solidFill>
                  <a:schemeClr val="tx1"/>
                </a:solidFill>
                <a:latin typeface="Tahoma" panose="020B0604030504040204" pitchFamily="34" charset="0"/>
                <a:cs typeface="Times New Roman" panose="02020603050405020304" pitchFamily="18" charset="0"/>
              </a:defRPr>
            </a:lvl1pPr>
            <a:lvl2pPr marL="763588" indent="-293688" defTabSz="965200">
              <a:spcBef>
                <a:spcPct val="30000"/>
              </a:spcBef>
              <a:defRPr kumimoji="1" sz="1200">
                <a:solidFill>
                  <a:schemeClr val="tx1"/>
                </a:solidFill>
                <a:latin typeface="Tahoma" panose="020B0604030504040204" pitchFamily="34" charset="0"/>
                <a:cs typeface="Times New Roman" panose="02020603050405020304" pitchFamily="18" charset="0"/>
              </a:defRPr>
            </a:lvl2pPr>
            <a:lvl3pPr marL="1174750"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3pPr>
            <a:lvl4pPr marL="16462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4pPr>
            <a:lvl5pPr marL="21161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5pPr>
            <a:lvl6pPr marL="25733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6pPr>
            <a:lvl7pPr marL="30305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7pPr>
            <a:lvl8pPr marL="34877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8pPr>
            <a:lvl9pPr marL="39449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9pPr>
          </a:lstStyle>
          <a:p>
            <a:pPr>
              <a:spcBef>
                <a:spcPct val="0"/>
              </a:spcBef>
            </a:pPr>
            <a:fld id="{6A15624A-B86E-4511-BBE8-436991090843}" type="slidenum">
              <a:rPr kumimoji="0" lang="en-US" altLang="en-US" sz="1300" smtClean="0">
                <a:latin typeface="Times New Roman" panose="02020603050405020304" pitchFamily="18" charset="0"/>
              </a:rPr>
              <a:pPr>
                <a:spcBef>
                  <a:spcPct val="0"/>
                </a:spcBef>
              </a:pPr>
              <a:t>108</a:t>
            </a:fld>
            <a:endParaRPr kumimoji="0" lang="en-US" altLang="en-US" sz="1300" smtClean="0">
              <a:latin typeface="Times New Roman" panose="02020603050405020304" pitchFamily="18" charset="0"/>
            </a:endParaRPr>
          </a:p>
        </p:txBody>
      </p:sp>
    </p:spTree>
    <p:extLst>
      <p:ext uri="{BB962C8B-B14F-4D97-AF65-F5344CB8AC3E}">
        <p14:creationId xmlns:p14="http://schemas.microsoft.com/office/powerpoint/2010/main" val="40063918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a:ln/>
        </p:spPr>
      </p:sp>
      <p:sp>
        <p:nvSpPr>
          <p:cNvPr id="1423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ahoma" panose="020B0604030504040204" pitchFamily="34" charset="0"/>
              <a:cs typeface="Times New Roman" panose="02020603050405020304" pitchFamily="18" charset="0"/>
            </a:endParaRPr>
          </a:p>
        </p:txBody>
      </p:sp>
      <p:sp>
        <p:nvSpPr>
          <p:cNvPr id="1423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kumimoji="1" sz="1200">
                <a:solidFill>
                  <a:schemeClr val="tx1"/>
                </a:solidFill>
                <a:latin typeface="Tahoma" panose="020B0604030504040204" pitchFamily="34" charset="0"/>
                <a:cs typeface="Times New Roman" panose="02020603050405020304" pitchFamily="18" charset="0"/>
              </a:defRPr>
            </a:lvl1pPr>
            <a:lvl2pPr marL="763588" indent="-293688" defTabSz="965200">
              <a:spcBef>
                <a:spcPct val="30000"/>
              </a:spcBef>
              <a:defRPr kumimoji="1" sz="1200">
                <a:solidFill>
                  <a:schemeClr val="tx1"/>
                </a:solidFill>
                <a:latin typeface="Tahoma" panose="020B0604030504040204" pitchFamily="34" charset="0"/>
                <a:cs typeface="Times New Roman" panose="02020603050405020304" pitchFamily="18" charset="0"/>
              </a:defRPr>
            </a:lvl2pPr>
            <a:lvl3pPr marL="1174750"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3pPr>
            <a:lvl4pPr marL="16462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4pPr>
            <a:lvl5pPr marL="21161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5pPr>
            <a:lvl6pPr marL="25733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6pPr>
            <a:lvl7pPr marL="30305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7pPr>
            <a:lvl8pPr marL="34877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8pPr>
            <a:lvl9pPr marL="39449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9pPr>
          </a:lstStyle>
          <a:p>
            <a:pPr>
              <a:spcBef>
                <a:spcPct val="0"/>
              </a:spcBef>
            </a:pPr>
            <a:fld id="{CCB4F7D9-DC8D-46F3-B54B-0DBE9DC75B75}" type="slidenum">
              <a:rPr kumimoji="0" lang="en-US" altLang="en-US" sz="1300" smtClean="0">
                <a:latin typeface="Times New Roman" panose="02020603050405020304" pitchFamily="18" charset="0"/>
              </a:rPr>
              <a:pPr>
                <a:spcBef>
                  <a:spcPct val="0"/>
                </a:spcBef>
              </a:pPr>
              <a:t>109</a:t>
            </a:fld>
            <a:endParaRPr kumimoji="0" lang="en-US" altLang="en-US" sz="1300" smtClean="0">
              <a:latin typeface="Times New Roman" panose="02020603050405020304" pitchFamily="18" charset="0"/>
            </a:endParaRPr>
          </a:p>
        </p:txBody>
      </p:sp>
    </p:spTree>
    <p:extLst>
      <p:ext uri="{BB962C8B-B14F-4D97-AF65-F5344CB8AC3E}">
        <p14:creationId xmlns:p14="http://schemas.microsoft.com/office/powerpoint/2010/main" val="35606507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a:ln/>
        </p:spPr>
      </p:sp>
      <p:sp>
        <p:nvSpPr>
          <p:cNvPr id="1443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ahoma" panose="020B0604030504040204" pitchFamily="34" charset="0"/>
              <a:cs typeface="Times New Roman" panose="02020603050405020304" pitchFamily="18" charset="0"/>
            </a:endParaRPr>
          </a:p>
        </p:txBody>
      </p:sp>
      <p:sp>
        <p:nvSpPr>
          <p:cNvPr id="1443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kumimoji="1" sz="1200">
                <a:solidFill>
                  <a:schemeClr val="tx1"/>
                </a:solidFill>
                <a:latin typeface="Tahoma" panose="020B0604030504040204" pitchFamily="34" charset="0"/>
                <a:cs typeface="Times New Roman" panose="02020603050405020304" pitchFamily="18" charset="0"/>
              </a:defRPr>
            </a:lvl1pPr>
            <a:lvl2pPr marL="763588" indent="-293688" defTabSz="965200">
              <a:spcBef>
                <a:spcPct val="30000"/>
              </a:spcBef>
              <a:defRPr kumimoji="1" sz="1200">
                <a:solidFill>
                  <a:schemeClr val="tx1"/>
                </a:solidFill>
                <a:latin typeface="Tahoma" panose="020B0604030504040204" pitchFamily="34" charset="0"/>
                <a:cs typeface="Times New Roman" panose="02020603050405020304" pitchFamily="18" charset="0"/>
              </a:defRPr>
            </a:lvl2pPr>
            <a:lvl3pPr marL="1174750"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3pPr>
            <a:lvl4pPr marL="16462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4pPr>
            <a:lvl5pPr marL="21161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5pPr>
            <a:lvl6pPr marL="25733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6pPr>
            <a:lvl7pPr marL="30305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7pPr>
            <a:lvl8pPr marL="34877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8pPr>
            <a:lvl9pPr marL="39449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9pPr>
          </a:lstStyle>
          <a:p>
            <a:pPr>
              <a:spcBef>
                <a:spcPct val="0"/>
              </a:spcBef>
            </a:pPr>
            <a:fld id="{4AC6948A-61B5-4C16-B455-07C01A28ED4B}" type="slidenum">
              <a:rPr kumimoji="0" lang="en-US" altLang="en-US" sz="1300" smtClean="0">
                <a:latin typeface="Times New Roman" panose="02020603050405020304" pitchFamily="18" charset="0"/>
              </a:rPr>
              <a:pPr>
                <a:spcBef>
                  <a:spcPct val="0"/>
                </a:spcBef>
              </a:pPr>
              <a:t>110</a:t>
            </a:fld>
            <a:endParaRPr kumimoji="0" lang="en-US" altLang="en-US" sz="1300" smtClean="0">
              <a:latin typeface="Times New Roman" panose="02020603050405020304" pitchFamily="18" charset="0"/>
            </a:endParaRPr>
          </a:p>
        </p:txBody>
      </p:sp>
    </p:spTree>
    <p:extLst>
      <p:ext uri="{BB962C8B-B14F-4D97-AF65-F5344CB8AC3E}">
        <p14:creationId xmlns:p14="http://schemas.microsoft.com/office/powerpoint/2010/main" val="22235466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a:ln/>
        </p:spPr>
      </p:sp>
      <p:sp>
        <p:nvSpPr>
          <p:cNvPr id="1464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ahoma" panose="020B0604030504040204" pitchFamily="34" charset="0"/>
              <a:cs typeface="Times New Roman" panose="02020603050405020304" pitchFamily="18" charset="0"/>
            </a:endParaRPr>
          </a:p>
        </p:txBody>
      </p:sp>
      <p:sp>
        <p:nvSpPr>
          <p:cNvPr id="1464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kumimoji="1" sz="1200">
                <a:solidFill>
                  <a:schemeClr val="tx1"/>
                </a:solidFill>
                <a:latin typeface="Tahoma" panose="020B0604030504040204" pitchFamily="34" charset="0"/>
                <a:cs typeface="Times New Roman" panose="02020603050405020304" pitchFamily="18" charset="0"/>
              </a:defRPr>
            </a:lvl1pPr>
            <a:lvl2pPr marL="763588" indent="-293688" defTabSz="965200">
              <a:spcBef>
                <a:spcPct val="30000"/>
              </a:spcBef>
              <a:defRPr kumimoji="1" sz="1200">
                <a:solidFill>
                  <a:schemeClr val="tx1"/>
                </a:solidFill>
                <a:latin typeface="Tahoma" panose="020B0604030504040204" pitchFamily="34" charset="0"/>
                <a:cs typeface="Times New Roman" panose="02020603050405020304" pitchFamily="18" charset="0"/>
              </a:defRPr>
            </a:lvl2pPr>
            <a:lvl3pPr marL="1174750"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3pPr>
            <a:lvl4pPr marL="16462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4pPr>
            <a:lvl5pPr marL="21161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5pPr>
            <a:lvl6pPr marL="25733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6pPr>
            <a:lvl7pPr marL="30305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7pPr>
            <a:lvl8pPr marL="34877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8pPr>
            <a:lvl9pPr marL="39449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9pPr>
          </a:lstStyle>
          <a:p>
            <a:pPr>
              <a:spcBef>
                <a:spcPct val="0"/>
              </a:spcBef>
            </a:pPr>
            <a:fld id="{1EE9F1DB-FD86-4CE4-A114-B3DB30139B5C}" type="slidenum">
              <a:rPr kumimoji="0" lang="en-US" altLang="en-US" sz="1300" smtClean="0">
                <a:latin typeface="Times New Roman" panose="02020603050405020304" pitchFamily="18" charset="0"/>
              </a:rPr>
              <a:pPr>
                <a:spcBef>
                  <a:spcPct val="0"/>
                </a:spcBef>
              </a:pPr>
              <a:t>111</a:t>
            </a:fld>
            <a:endParaRPr kumimoji="0" lang="en-US" altLang="en-US" sz="1300" smtClean="0">
              <a:latin typeface="Times New Roman" panose="02020603050405020304" pitchFamily="18" charset="0"/>
            </a:endParaRPr>
          </a:p>
        </p:txBody>
      </p:sp>
    </p:spTree>
    <p:extLst>
      <p:ext uri="{BB962C8B-B14F-4D97-AF65-F5344CB8AC3E}">
        <p14:creationId xmlns:p14="http://schemas.microsoft.com/office/powerpoint/2010/main" val="6988924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a:ln/>
        </p:spPr>
      </p:sp>
      <p:sp>
        <p:nvSpPr>
          <p:cNvPr id="1484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ahoma" panose="020B0604030504040204" pitchFamily="34" charset="0"/>
              <a:cs typeface="Times New Roman" panose="02020603050405020304" pitchFamily="18" charset="0"/>
            </a:endParaRPr>
          </a:p>
        </p:txBody>
      </p:sp>
      <p:sp>
        <p:nvSpPr>
          <p:cNvPr id="1484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kumimoji="1" sz="1200">
                <a:solidFill>
                  <a:schemeClr val="tx1"/>
                </a:solidFill>
                <a:latin typeface="Tahoma" panose="020B0604030504040204" pitchFamily="34" charset="0"/>
                <a:cs typeface="Times New Roman" panose="02020603050405020304" pitchFamily="18" charset="0"/>
              </a:defRPr>
            </a:lvl1pPr>
            <a:lvl2pPr marL="763588" indent="-293688" defTabSz="965200">
              <a:spcBef>
                <a:spcPct val="30000"/>
              </a:spcBef>
              <a:defRPr kumimoji="1" sz="1200">
                <a:solidFill>
                  <a:schemeClr val="tx1"/>
                </a:solidFill>
                <a:latin typeface="Tahoma" panose="020B0604030504040204" pitchFamily="34" charset="0"/>
                <a:cs typeface="Times New Roman" panose="02020603050405020304" pitchFamily="18" charset="0"/>
              </a:defRPr>
            </a:lvl2pPr>
            <a:lvl3pPr marL="1174750"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3pPr>
            <a:lvl4pPr marL="16462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4pPr>
            <a:lvl5pPr marL="21161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5pPr>
            <a:lvl6pPr marL="25733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6pPr>
            <a:lvl7pPr marL="30305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7pPr>
            <a:lvl8pPr marL="34877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8pPr>
            <a:lvl9pPr marL="39449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9pPr>
          </a:lstStyle>
          <a:p>
            <a:pPr>
              <a:spcBef>
                <a:spcPct val="0"/>
              </a:spcBef>
            </a:pPr>
            <a:fld id="{772EA5EA-E10F-4243-9051-B2E0A437DC52}" type="slidenum">
              <a:rPr kumimoji="0" lang="en-US" altLang="en-US" sz="1300" smtClean="0">
                <a:latin typeface="Times New Roman" panose="02020603050405020304" pitchFamily="18" charset="0"/>
              </a:rPr>
              <a:pPr>
                <a:spcBef>
                  <a:spcPct val="0"/>
                </a:spcBef>
              </a:pPr>
              <a:t>112</a:t>
            </a:fld>
            <a:endParaRPr kumimoji="0" lang="en-US" altLang="en-US" sz="1300" smtClean="0">
              <a:latin typeface="Times New Roman" panose="02020603050405020304" pitchFamily="18" charset="0"/>
            </a:endParaRPr>
          </a:p>
        </p:txBody>
      </p:sp>
    </p:spTree>
    <p:extLst>
      <p:ext uri="{BB962C8B-B14F-4D97-AF65-F5344CB8AC3E}">
        <p14:creationId xmlns:p14="http://schemas.microsoft.com/office/powerpoint/2010/main" val="64493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ahoma" panose="020B0604030504040204" pitchFamily="34" charset="0"/>
              <a:cs typeface="Times New Roman" panose="02020603050405020304" pitchFamily="18" charset="0"/>
            </a:endParaRPr>
          </a:p>
        </p:txBody>
      </p:sp>
      <p:sp>
        <p:nvSpPr>
          <p:cNvPr id="307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kumimoji="1" sz="1200">
                <a:solidFill>
                  <a:schemeClr val="tx1"/>
                </a:solidFill>
                <a:latin typeface="Tahoma" panose="020B0604030504040204" pitchFamily="34" charset="0"/>
                <a:cs typeface="Times New Roman" panose="02020603050405020304" pitchFamily="18" charset="0"/>
              </a:defRPr>
            </a:lvl1pPr>
            <a:lvl2pPr marL="763588" indent="-293688" defTabSz="965200">
              <a:spcBef>
                <a:spcPct val="30000"/>
              </a:spcBef>
              <a:defRPr kumimoji="1" sz="1200">
                <a:solidFill>
                  <a:schemeClr val="tx1"/>
                </a:solidFill>
                <a:latin typeface="Tahoma" panose="020B0604030504040204" pitchFamily="34" charset="0"/>
                <a:cs typeface="Times New Roman" panose="02020603050405020304" pitchFamily="18" charset="0"/>
              </a:defRPr>
            </a:lvl2pPr>
            <a:lvl3pPr marL="1174750"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3pPr>
            <a:lvl4pPr marL="16462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4pPr>
            <a:lvl5pPr marL="21161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5pPr>
            <a:lvl6pPr marL="25733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6pPr>
            <a:lvl7pPr marL="30305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7pPr>
            <a:lvl8pPr marL="34877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8pPr>
            <a:lvl9pPr marL="39449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9pPr>
          </a:lstStyle>
          <a:p>
            <a:pPr>
              <a:spcBef>
                <a:spcPct val="0"/>
              </a:spcBef>
            </a:pPr>
            <a:fld id="{BDAFACBE-627B-4C78-8D06-3DF0EB764233}" type="slidenum">
              <a:rPr kumimoji="0" lang="en-US" altLang="en-US" sz="1300" smtClean="0">
                <a:latin typeface="Times New Roman" panose="02020603050405020304" pitchFamily="18" charset="0"/>
              </a:rPr>
              <a:pPr>
                <a:spcBef>
                  <a:spcPct val="0"/>
                </a:spcBef>
              </a:pPr>
              <a:t>7</a:t>
            </a:fld>
            <a:endParaRPr kumimoji="0" lang="en-US" altLang="en-US" sz="1300" smtClean="0">
              <a:latin typeface="Times New Roman" panose="02020603050405020304" pitchFamily="18" charset="0"/>
            </a:endParaRPr>
          </a:p>
        </p:txBody>
      </p:sp>
    </p:spTree>
    <p:extLst>
      <p:ext uri="{BB962C8B-B14F-4D97-AF65-F5344CB8AC3E}">
        <p14:creationId xmlns:p14="http://schemas.microsoft.com/office/powerpoint/2010/main" val="951226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ln/>
        </p:spPr>
      </p:sp>
      <p:sp>
        <p:nvSpPr>
          <p:cNvPr id="337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ahoma" panose="020B0604030504040204" pitchFamily="34" charset="0"/>
              <a:cs typeface="Times New Roman" panose="02020603050405020304" pitchFamily="18" charset="0"/>
            </a:endParaRPr>
          </a:p>
        </p:txBody>
      </p:sp>
      <p:sp>
        <p:nvSpPr>
          <p:cNvPr id="337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kumimoji="1" sz="1200">
                <a:solidFill>
                  <a:schemeClr val="tx1"/>
                </a:solidFill>
                <a:latin typeface="Tahoma" panose="020B0604030504040204" pitchFamily="34" charset="0"/>
                <a:cs typeface="Times New Roman" panose="02020603050405020304" pitchFamily="18" charset="0"/>
              </a:defRPr>
            </a:lvl1pPr>
            <a:lvl2pPr marL="763588" indent="-293688" defTabSz="965200">
              <a:spcBef>
                <a:spcPct val="30000"/>
              </a:spcBef>
              <a:defRPr kumimoji="1" sz="1200">
                <a:solidFill>
                  <a:schemeClr val="tx1"/>
                </a:solidFill>
                <a:latin typeface="Tahoma" panose="020B0604030504040204" pitchFamily="34" charset="0"/>
                <a:cs typeface="Times New Roman" panose="02020603050405020304" pitchFamily="18" charset="0"/>
              </a:defRPr>
            </a:lvl2pPr>
            <a:lvl3pPr marL="1174750"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3pPr>
            <a:lvl4pPr marL="16462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4pPr>
            <a:lvl5pPr marL="21161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5pPr>
            <a:lvl6pPr marL="25733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6pPr>
            <a:lvl7pPr marL="30305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7pPr>
            <a:lvl8pPr marL="34877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8pPr>
            <a:lvl9pPr marL="39449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9pPr>
          </a:lstStyle>
          <a:p>
            <a:pPr>
              <a:spcBef>
                <a:spcPct val="0"/>
              </a:spcBef>
            </a:pPr>
            <a:fld id="{879E3A42-D034-441A-8FDC-A11209C0A116}" type="slidenum">
              <a:rPr kumimoji="0" lang="en-US" altLang="en-US" sz="1300" smtClean="0">
                <a:latin typeface="Times New Roman" panose="02020603050405020304" pitchFamily="18" charset="0"/>
              </a:rPr>
              <a:pPr>
                <a:spcBef>
                  <a:spcPct val="0"/>
                </a:spcBef>
              </a:pPr>
              <a:t>9</a:t>
            </a:fld>
            <a:endParaRPr kumimoji="0" lang="en-US" altLang="en-US" sz="1300" smtClean="0">
              <a:latin typeface="Times New Roman" panose="02020603050405020304" pitchFamily="18" charset="0"/>
            </a:endParaRPr>
          </a:p>
        </p:txBody>
      </p:sp>
    </p:spTree>
    <p:extLst>
      <p:ext uri="{BB962C8B-B14F-4D97-AF65-F5344CB8AC3E}">
        <p14:creationId xmlns:p14="http://schemas.microsoft.com/office/powerpoint/2010/main" val="985943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ahoma" panose="020B0604030504040204" pitchFamily="34" charset="0"/>
              <a:cs typeface="Times New Roman" panose="02020603050405020304" pitchFamily="18" charset="0"/>
            </a:endParaRPr>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kumimoji="1" sz="1200">
                <a:solidFill>
                  <a:schemeClr val="tx1"/>
                </a:solidFill>
                <a:latin typeface="Tahoma" panose="020B0604030504040204" pitchFamily="34" charset="0"/>
                <a:cs typeface="Times New Roman" panose="02020603050405020304" pitchFamily="18" charset="0"/>
              </a:defRPr>
            </a:lvl1pPr>
            <a:lvl2pPr marL="763588" indent="-293688" defTabSz="965200">
              <a:spcBef>
                <a:spcPct val="30000"/>
              </a:spcBef>
              <a:defRPr kumimoji="1" sz="1200">
                <a:solidFill>
                  <a:schemeClr val="tx1"/>
                </a:solidFill>
                <a:latin typeface="Tahoma" panose="020B0604030504040204" pitchFamily="34" charset="0"/>
                <a:cs typeface="Times New Roman" panose="02020603050405020304" pitchFamily="18" charset="0"/>
              </a:defRPr>
            </a:lvl2pPr>
            <a:lvl3pPr marL="1174750"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3pPr>
            <a:lvl4pPr marL="16462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4pPr>
            <a:lvl5pPr marL="21161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5pPr>
            <a:lvl6pPr marL="25733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6pPr>
            <a:lvl7pPr marL="30305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7pPr>
            <a:lvl8pPr marL="34877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8pPr>
            <a:lvl9pPr marL="39449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9pPr>
          </a:lstStyle>
          <a:p>
            <a:pPr>
              <a:spcBef>
                <a:spcPct val="0"/>
              </a:spcBef>
            </a:pPr>
            <a:fld id="{5A9AEA72-54DE-4487-A019-CB05933402D1}" type="slidenum">
              <a:rPr kumimoji="0" lang="en-US" altLang="en-US" sz="1300" smtClean="0">
                <a:latin typeface="Times New Roman" panose="02020603050405020304" pitchFamily="18" charset="0"/>
              </a:rPr>
              <a:pPr>
                <a:spcBef>
                  <a:spcPct val="0"/>
                </a:spcBef>
              </a:pPr>
              <a:t>10</a:t>
            </a:fld>
            <a:endParaRPr kumimoji="0" lang="en-US" altLang="en-US" sz="1300" smtClean="0">
              <a:latin typeface="Times New Roman" panose="02020603050405020304" pitchFamily="18" charset="0"/>
            </a:endParaRPr>
          </a:p>
        </p:txBody>
      </p:sp>
    </p:spTree>
    <p:extLst>
      <p:ext uri="{BB962C8B-B14F-4D97-AF65-F5344CB8AC3E}">
        <p14:creationId xmlns:p14="http://schemas.microsoft.com/office/powerpoint/2010/main" val="1745586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p:spPr>
      </p:sp>
      <p:sp>
        <p:nvSpPr>
          <p:cNvPr id="37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ahoma" panose="020B0604030504040204" pitchFamily="34" charset="0"/>
              <a:cs typeface="Times New Roman" panose="02020603050405020304" pitchFamily="18" charset="0"/>
            </a:endParaRPr>
          </a:p>
        </p:txBody>
      </p:sp>
      <p:sp>
        <p:nvSpPr>
          <p:cNvPr id="378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kumimoji="1" sz="1200">
                <a:solidFill>
                  <a:schemeClr val="tx1"/>
                </a:solidFill>
                <a:latin typeface="Tahoma" panose="020B0604030504040204" pitchFamily="34" charset="0"/>
                <a:cs typeface="Times New Roman" panose="02020603050405020304" pitchFamily="18" charset="0"/>
              </a:defRPr>
            </a:lvl1pPr>
            <a:lvl2pPr marL="763588" indent="-293688" defTabSz="965200">
              <a:spcBef>
                <a:spcPct val="30000"/>
              </a:spcBef>
              <a:defRPr kumimoji="1" sz="1200">
                <a:solidFill>
                  <a:schemeClr val="tx1"/>
                </a:solidFill>
                <a:latin typeface="Tahoma" panose="020B0604030504040204" pitchFamily="34" charset="0"/>
                <a:cs typeface="Times New Roman" panose="02020603050405020304" pitchFamily="18" charset="0"/>
              </a:defRPr>
            </a:lvl2pPr>
            <a:lvl3pPr marL="1174750"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3pPr>
            <a:lvl4pPr marL="16462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4pPr>
            <a:lvl5pPr marL="21161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5pPr>
            <a:lvl6pPr marL="25733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6pPr>
            <a:lvl7pPr marL="30305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7pPr>
            <a:lvl8pPr marL="34877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8pPr>
            <a:lvl9pPr marL="39449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9pPr>
          </a:lstStyle>
          <a:p>
            <a:pPr>
              <a:spcBef>
                <a:spcPct val="0"/>
              </a:spcBef>
            </a:pPr>
            <a:fld id="{F20C1EA4-40FE-49E3-91D9-0E8D36E31B9C}" type="slidenum">
              <a:rPr kumimoji="0" lang="en-US" altLang="en-US" sz="1300" smtClean="0">
                <a:latin typeface="Times New Roman" panose="02020603050405020304" pitchFamily="18" charset="0"/>
              </a:rPr>
              <a:pPr>
                <a:spcBef>
                  <a:spcPct val="0"/>
                </a:spcBef>
              </a:pPr>
              <a:t>11</a:t>
            </a:fld>
            <a:endParaRPr kumimoji="0" lang="en-US" altLang="en-US" sz="1300" smtClean="0">
              <a:latin typeface="Times New Roman" panose="02020603050405020304" pitchFamily="18" charset="0"/>
            </a:endParaRPr>
          </a:p>
        </p:txBody>
      </p:sp>
    </p:spTree>
    <p:extLst>
      <p:ext uri="{BB962C8B-B14F-4D97-AF65-F5344CB8AC3E}">
        <p14:creationId xmlns:p14="http://schemas.microsoft.com/office/powerpoint/2010/main" val="2838170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ahoma" panose="020B0604030504040204" pitchFamily="34" charset="0"/>
              <a:cs typeface="Times New Roman" panose="02020603050405020304" pitchFamily="18" charset="0"/>
            </a:endParaRPr>
          </a:p>
        </p:txBody>
      </p:sp>
      <p:sp>
        <p:nvSpPr>
          <p:cNvPr id="399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kumimoji="1" sz="1200">
                <a:solidFill>
                  <a:schemeClr val="tx1"/>
                </a:solidFill>
                <a:latin typeface="Tahoma" panose="020B0604030504040204" pitchFamily="34" charset="0"/>
                <a:cs typeface="Times New Roman" panose="02020603050405020304" pitchFamily="18" charset="0"/>
              </a:defRPr>
            </a:lvl1pPr>
            <a:lvl2pPr marL="763588" indent="-293688" defTabSz="965200">
              <a:spcBef>
                <a:spcPct val="30000"/>
              </a:spcBef>
              <a:defRPr kumimoji="1" sz="1200">
                <a:solidFill>
                  <a:schemeClr val="tx1"/>
                </a:solidFill>
                <a:latin typeface="Tahoma" panose="020B0604030504040204" pitchFamily="34" charset="0"/>
                <a:cs typeface="Times New Roman" panose="02020603050405020304" pitchFamily="18" charset="0"/>
              </a:defRPr>
            </a:lvl2pPr>
            <a:lvl3pPr marL="1174750"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3pPr>
            <a:lvl4pPr marL="16462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4pPr>
            <a:lvl5pPr marL="2116138" indent="-234950" defTabSz="965200">
              <a:spcBef>
                <a:spcPct val="30000"/>
              </a:spcBef>
              <a:defRPr kumimoji="1" sz="1200">
                <a:solidFill>
                  <a:schemeClr val="tx1"/>
                </a:solidFill>
                <a:latin typeface="Tahoma" panose="020B0604030504040204" pitchFamily="34" charset="0"/>
                <a:cs typeface="Times New Roman" panose="02020603050405020304" pitchFamily="18" charset="0"/>
              </a:defRPr>
            </a:lvl5pPr>
            <a:lvl6pPr marL="25733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6pPr>
            <a:lvl7pPr marL="30305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7pPr>
            <a:lvl8pPr marL="34877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8pPr>
            <a:lvl9pPr marL="3944938" indent="-234950" defTabSz="965200" eaLnBrk="0" fontAlgn="base" hangingPunct="0">
              <a:spcBef>
                <a:spcPct val="30000"/>
              </a:spcBef>
              <a:spcAft>
                <a:spcPct val="0"/>
              </a:spcAft>
              <a:defRPr kumimoji="1" sz="1200">
                <a:solidFill>
                  <a:schemeClr val="tx1"/>
                </a:solidFill>
                <a:latin typeface="Tahoma" panose="020B0604030504040204" pitchFamily="34" charset="0"/>
                <a:cs typeface="Times New Roman" panose="02020603050405020304" pitchFamily="18" charset="0"/>
              </a:defRPr>
            </a:lvl9pPr>
          </a:lstStyle>
          <a:p>
            <a:pPr>
              <a:spcBef>
                <a:spcPct val="0"/>
              </a:spcBef>
            </a:pPr>
            <a:fld id="{AE3809C0-EA92-4A23-8C87-759A10C8C02C}" type="slidenum">
              <a:rPr kumimoji="0" lang="en-US" altLang="en-US" sz="1300" smtClean="0">
                <a:latin typeface="Times New Roman" panose="02020603050405020304" pitchFamily="18" charset="0"/>
              </a:rPr>
              <a:pPr>
                <a:spcBef>
                  <a:spcPct val="0"/>
                </a:spcBef>
              </a:pPr>
              <a:t>12</a:t>
            </a:fld>
            <a:endParaRPr kumimoji="0" lang="en-US" altLang="en-US" sz="1300" smtClean="0">
              <a:latin typeface="Times New Roman" panose="02020603050405020304" pitchFamily="18" charset="0"/>
            </a:endParaRPr>
          </a:p>
        </p:txBody>
      </p:sp>
    </p:spTree>
    <p:extLst>
      <p:ext uri="{BB962C8B-B14F-4D97-AF65-F5344CB8AC3E}">
        <p14:creationId xmlns:p14="http://schemas.microsoft.com/office/powerpoint/2010/main" val="34454444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ctrTitle"/>
          </p:nvPr>
        </p:nvSpPr>
        <p:spPr>
          <a:xfrm>
            <a:off x="3419475" y="1828800"/>
            <a:ext cx="5343525" cy="2362200"/>
          </a:xfrm>
        </p:spPr>
        <p:txBody>
          <a:bodyPr/>
          <a:lstStyle>
            <a:lvl1pPr>
              <a:defRPr/>
            </a:lvl1pPr>
          </a:lstStyle>
          <a:p>
            <a:r>
              <a:rPr lang="en-US" smtClean="0"/>
              <a:t>Click to edit Master title style</a:t>
            </a:r>
            <a:endParaRPr lang="en-US"/>
          </a:p>
        </p:txBody>
      </p:sp>
      <p:sp>
        <p:nvSpPr>
          <p:cNvPr id="46083" name="Rectangle 3"/>
          <p:cNvSpPr>
            <a:spLocks noGrp="1" noChangeArrowheads="1"/>
          </p:cNvSpPr>
          <p:nvPr>
            <p:ph type="subTitle" idx="1"/>
          </p:nvPr>
        </p:nvSpPr>
        <p:spPr>
          <a:xfrm>
            <a:off x="3816350" y="4184650"/>
            <a:ext cx="4946650" cy="1368425"/>
          </a:xfrm>
        </p:spPr>
        <p:txBody>
          <a:bodyPr/>
          <a:lstStyle>
            <a:lvl1pPr marL="0" indent="0">
              <a:buFontTx/>
              <a:buNone/>
              <a:defRPr sz="1800"/>
            </a:lvl1pPr>
          </a:lstStyle>
          <a:p>
            <a:r>
              <a:rPr lang="en-US" smtClean="0"/>
              <a:t>Click to edit Master subtitle style</a:t>
            </a:r>
            <a:endParaRPr lang="en-US"/>
          </a:p>
        </p:txBody>
      </p:sp>
      <p:sp>
        <p:nvSpPr>
          <p:cNvPr id="4" name="Rectangle 169"/>
          <p:cNvSpPr>
            <a:spLocks noGrp="1" noChangeArrowheads="1"/>
          </p:cNvSpPr>
          <p:nvPr>
            <p:ph type="dt" sz="half" idx="10"/>
          </p:nvPr>
        </p:nvSpPr>
        <p:spPr>
          <a:xfrm>
            <a:off x="1225550" y="6200775"/>
            <a:ext cx="1905000" cy="457200"/>
          </a:xfrm>
        </p:spPr>
        <p:txBody>
          <a:bodyPr/>
          <a:lstStyle>
            <a:lvl1pPr>
              <a:defRPr/>
            </a:lvl1pPr>
          </a:lstStyle>
          <a:p>
            <a:pPr>
              <a:defRPr/>
            </a:pPr>
            <a:endParaRPr lang="en-US"/>
          </a:p>
        </p:txBody>
      </p:sp>
      <p:sp>
        <p:nvSpPr>
          <p:cNvPr id="5" name="Rectangle 170"/>
          <p:cNvSpPr>
            <a:spLocks noGrp="1" noChangeArrowheads="1"/>
          </p:cNvSpPr>
          <p:nvPr>
            <p:ph type="ftr" sz="quarter" idx="11"/>
          </p:nvPr>
        </p:nvSpPr>
        <p:spPr>
          <a:xfrm>
            <a:off x="3303588" y="6200775"/>
            <a:ext cx="3636962" cy="457200"/>
          </a:xfrm>
        </p:spPr>
        <p:txBody>
          <a:bodyPr/>
          <a:lstStyle>
            <a:lvl1pPr>
              <a:defRPr/>
            </a:lvl1pPr>
          </a:lstStyle>
          <a:p>
            <a:pPr>
              <a:defRPr/>
            </a:pPr>
            <a:endParaRPr lang="en-US"/>
          </a:p>
        </p:txBody>
      </p:sp>
      <p:sp>
        <p:nvSpPr>
          <p:cNvPr id="6" name="Rectangle 171"/>
          <p:cNvSpPr>
            <a:spLocks noGrp="1" noChangeArrowheads="1"/>
          </p:cNvSpPr>
          <p:nvPr>
            <p:ph type="sldNum" sz="quarter" idx="12"/>
          </p:nvPr>
        </p:nvSpPr>
        <p:spPr>
          <a:xfrm>
            <a:off x="7092950" y="6200775"/>
            <a:ext cx="1905000" cy="457200"/>
          </a:xfrm>
        </p:spPr>
        <p:txBody>
          <a:bodyPr/>
          <a:lstStyle>
            <a:lvl1pPr>
              <a:defRPr/>
            </a:lvl1pPr>
          </a:lstStyle>
          <a:p>
            <a:pPr>
              <a:defRPr/>
            </a:pPr>
            <a:fld id="{E7BC0553-AEEE-49A1-A427-6A777186F939}" type="slidenum">
              <a:rPr lang="en-US" altLang="en-US"/>
              <a:pPr>
                <a:defRPr/>
              </a:pPr>
              <a:t>‹#›</a:t>
            </a:fld>
            <a:endParaRPr lang="en-US" altLang="en-US"/>
          </a:p>
        </p:txBody>
      </p:sp>
    </p:spTree>
    <p:extLst>
      <p:ext uri="{BB962C8B-B14F-4D97-AF65-F5344CB8AC3E}">
        <p14:creationId xmlns:p14="http://schemas.microsoft.com/office/powerpoint/2010/main" val="2478674518"/>
      </p:ext>
    </p:extLst>
  </p:cSld>
  <p:clrMapOvr>
    <a:masterClrMapping/>
  </p:clrMapOvr>
  <p:transition spd="slow">
    <p:blinds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13EC203-E8DD-434F-BFBF-474C03A2E9F3}" type="slidenum">
              <a:rPr lang="en-US" altLang="en-US"/>
              <a:pPr>
                <a:defRPr/>
              </a:pPr>
              <a:t>‹#›</a:t>
            </a:fld>
            <a:endParaRPr lang="en-US" altLang="en-US"/>
          </a:p>
        </p:txBody>
      </p:sp>
    </p:spTree>
    <p:extLst>
      <p:ext uri="{BB962C8B-B14F-4D97-AF65-F5344CB8AC3E}">
        <p14:creationId xmlns:p14="http://schemas.microsoft.com/office/powerpoint/2010/main" val="1630759156"/>
      </p:ext>
    </p:extLst>
  </p:cSld>
  <p:clrMapOvr>
    <a:masterClrMapping/>
  </p:clrMapOvr>
  <p:transition spd="slow">
    <p:blinds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3075" y="225425"/>
            <a:ext cx="1925638" cy="59753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2988" y="225425"/>
            <a:ext cx="5627687" cy="59753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30811C8-606D-4A03-A02F-505489077636}" type="slidenum">
              <a:rPr lang="en-US" altLang="en-US"/>
              <a:pPr>
                <a:defRPr/>
              </a:pPr>
              <a:t>‹#›</a:t>
            </a:fld>
            <a:endParaRPr lang="en-US" altLang="en-US"/>
          </a:p>
        </p:txBody>
      </p:sp>
    </p:spTree>
    <p:extLst>
      <p:ext uri="{BB962C8B-B14F-4D97-AF65-F5344CB8AC3E}">
        <p14:creationId xmlns:p14="http://schemas.microsoft.com/office/powerpoint/2010/main" val="1802044187"/>
      </p:ext>
    </p:extLst>
  </p:cSld>
  <p:clrMapOvr>
    <a:masterClrMapping/>
  </p:clrMapOvr>
  <p:transition spd="slow">
    <p:blinds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042988" y="225425"/>
            <a:ext cx="7705725" cy="863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042988" y="1304925"/>
            <a:ext cx="3776662" cy="48958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972050" y="1304925"/>
            <a:ext cx="3776663" cy="4895850"/>
          </a:xfrm>
        </p:spPr>
        <p:txBody>
          <a:bodyPr/>
          <a:lstStyle/>
          <a:p>
            <a:pPr lvl="0"/>
            <a:r>
              <a:rPr lang="en-US" noProof="0" dirty="0" smtClean="0"/>
              <a:t>Click icon to add clip art</a:t>
            </a:r>
            <a:endParaRPr lang="en-US" noProof="0" dirty="0"/>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A6AC427-96A1-4680-9218-9C87FEB95A25}" type="slidenum">
              <a:rPr lang="en-US" altLang="en-US"/>
              <a:pPr>
                <a:defRPr/>
              </a:pPr>
              <a:t>‹#›</a:t>
            </a:fld>
            <a:endParaRPr lang="en-US" altLang="en-US"/>
          </a:p>
        </p:txBody>
      </p:sp>
    </p:spTree>
    <p:extLst>
      <p:ext uri="{BB962C8B-B14F-4D97-AF65-F5344CB8AC3E}">
        <p14:creationId xmlns:p14="http://schemas.microsoft.com/office/powerpoint/2010/main" val="2381644738"/>
      </p:ext>
    </p:extLst>
  </p:cSld>
  <p:clrMapOvr>
    <a:masterClrMapping/>
  </p:clrMapOvr>
  <p:transition spd="slow">
    <p:blinds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1042988" y="225425"/>
            <a:ext cx="7705725" cy="863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042988" y="1304925"/>
            <a:ext cx="7705725" cy="2371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042988" y="3829050"/>
            <a:ext cx="7705725" cy="2371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3E7C570-3DF9-4BC0-88D6-ED32793BB3CF}" type="slidenum">
              <a:rPr lang="en-US" altLang="en-US"/>
              <a:pPr>
                <a:defRPr/>
              </a:pPr>
              <a:t>‹#›</a:t>
            </a:fld>
            <a:endParaRPr lang="en-US" altLang="en-US"/>
          </a:p>
        </p:txBody>
      </p:sp>
    </p:spTree>
    <p:extLst>
      <p:ext uri="{BB962C8B-B14F-4D97-AF65-F5344CB8AC3E}">
        <p14:creationId xmlns:p14="http://schemas.microsoft.com/office/powerpoint/2010/main" val="669371492"/>
      </p:ext>
    </p:extLst>
  </p:cSld>
  <p:clrMapOvr>
    <a:masterClrMapping/>
  </p:clrMapOvr>
  <p:transition spd="slow">
    <p:blinds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85800" y="228600"/>
            <a:ext cx="7772400" cy="12192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685800" y="1641475"/>
            <a:ext cx="3810000" cy="21510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41475"/>
            <a:ext cx="3810000" cy="21510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85800" y="3944938"/>
            <a:ext cx="3810000" cy="21510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944938"/>
            <a:ext cx="3810000" cy="21510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85800" y="6248400"/>
            <a:ext cx="1905000" cy="457200"/>
          </a:xfrm>
        </p:spPr>
        <p:txBody>
          <a:bodyPr/>
          <a:lstStyle>
            <a:lvl1pPr>
              <a:defRPr/>
            </a:lvl1pPr>
          </a:lstStyle>
          <a:p>
            <a:pPr>
              <a:defRPr/>
            </a:pPr>
            <a:endParaRPr lang="en-US"/>
          </a:p>
        </p:txBody>
      </p:sp>
      <p:sp>
        <p:nvSpPr>
          <p:cNvPr id="8" name="Footer Placeholder 7"/>
          <p:cNvSpPr>
            <a:spLocks noGrp="1"/>
          </p:cNvSpPr>
          <p:nvPr>
            <p:ph type="ftr" sz="quarter" idx="11"/>
          </p:nvPr>
        </p:nvSpPr>
        <p:spPr>
          <a:xfrm>
            <a:off x="3124200" y="6248400"/>
            <a:ext cx="2895600" cy="457200"/>
          </a:xfrm>
        </p:spPr>
        <p:txBody>
          <a:bodyPr/>
          <a:lstStyle>
            <a:lvl1pPr>
              <a:defRPr/>
            </a:lvl1pPr>
          </a:lstStyle>
          <a:p>
            <a:pPr>
              <a:defRPr/>
            </a:pPr>
            <a:endParaRPr lang="en-US"/>
          </a:p>
        </p:txBody>
      </p:sp>
      <p:sp>
        <p:nvSpPr>
          <p:cNvPr id="9" name="Slide Number Placeholder 8"/>
          <p:cNvSpPr>
            <a:spLocks noGrp="1"/>
          </p:cNvSpPr>
          <p:nvPr>
            <p:ph type="sldNum" sz="quarter" idx="12"/>
          </p:nvPr>
        </p:nvSpPr>
        <p:spPr>
          <a:xfrm>
            <a:off x="6553200" y="6248400"/>
            <a:ext cx="1905000" cy="457200"/>
          </a:xfrm>
        </p:spPr>
        <p:txBody>
          <a:bodyPr/>
          <a:lstStyle>
            <a:lvl1pPr>
              <a:defRPr/>
            </a:lvl1pPr>
          </a:lstStyle>
          <a:p>
            <a:pPr>
              <a:defRPr/>
            </a:pPr>
            <a:fld id="{ADB8B1AD-5E1F-47B7-8EB4-F246857DEEEE}" type="slidenum">
              <a:rPr lang="en-US" altLang="en-US"/>
              <a:pPr>
                <a:defRPr/>
              </a:pPr>
              <a:t>‹#›</a:t>
            </a:fld>
            <a:endParaRPr lang="en-US" altLang="en-US"/>
          </a:p>
        </p:txBody>
      </p:sp>
    </p:spTree>
    <p:extLst>
      <p:ext uri="{BB962C8B-B14F-4D97-AF65-F5344CB8AC3E}">
        <p14:creationId xmlns:p14="http://schemas.microsoft.com/office/powerpoint/2010/main" val="1978992988"/>
      </p:ext>
    </p:extLst>
  </p:cSld>
  <p:clrMapOvr>
    <a:masterClrMapping/>
  </p:clrMapOvr>
  <p:transition spd="slow">
    <p:blinds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BBBF78A-F497-4062-9DAC-E140D3AFD6DB}" type="slidenum">
              <a:rPr lang="en-US" altLang="en-US"/>
              <a:pPr>
                <a:defRPr/>
              </a:pPr>
              <a:t>‹#›</a:t>
            </a:fld>
            <a:endParaRPr lang="en-US" altLang="en-US"/>
          </a:p>
        </p:txBody>
      </p:sp>
    </p:spTree>
    <p:extLst>
      <p:ext uri="{BB962C8B-B14F-4D97-AF65-F5344CB8AC3E}">
        <p14:creationId xmlns:p14="http://schemas.microsoft.com/office/powerpoint/2010/main" val="3600818640"/>
      </p:ext>
    </p:extLst>
  </p:cSld>
  <p:clrMapOvr>
    <a:masterClrMapping/>
  </p:clrMapOvr>
  <p:transition spd="slow">
    <p:blinds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DC84BB8-E74F-4E0D-96D0-543822B84ED8}" type="slidenum">
              <a:rPr lang="en-US" altLang="en-US"/>
              <a:pPr>
                <a:defRPr/>
              </a:pPr>
              <a:t>‹#›</a:t>
            </a:fld>
            <a:endParaRPr lang="en-US" altLang="en-US"/>
          </a:p>
        </p:txBody>
      </p:sp>
    </p:spTree>
    <p:extLst>
      <p:ext uri="{BB962C8B-B14F-4D97-AF65-F5344CB8AC3E}">
        <p14:creationId xmlns:p14="http://schemas.microsoft.com/office/powerpoint/2010/main" val="2218975002"/>
      </p:ext>
    </p:extLst>
  </p:cSld>
  <p:clrMapOvr>
    <a:masterClrMapping/>
  </p:clrMapOvr>
  <p:transition spd="slow">
    <p:blinds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42988" y="1304925"/>
            <a:ext cx="3776662" cy="4895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72050" y="1304925"/>
            <a:ext cx="3776663" cy="4895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8CECEF0-87FA-4E83-8204-5C36D8AB3A03}" type="slidenum">
              <a:rPr lang="en-US" altLang="en-US"/>
              <a:pPr>
                <a:defRPr/>
              </a:pPr>
              <a:t>‹#›</a:t>
            </a:fld>
            <a:endParaRPr lang="en-US" altLang="en-US"/>
          </a:p>
        </p:txBody>
      </p:sp>
    </p:spTree>
    <p:extLst>
      <p:ext uri="{BB962C8B-B14F-4D97-AF65-F5344CB8AC3E}">
        <p14:creationId xmlns:p14="http://schemas.microsoft.com/office/powerpoint/2010/main" val="1555932625"/>
      </p:ext>
    </p:extLst>
  </p:cSld>
  <p:clrMapOvr>
    <a:masterClrMapping/>
  </p:clrMapOvr>
  <p:transition spd="slow">
    <p:blinds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9A7CA1E5-E979-44A2-BE81-0F53290D50BD}" type="slidenum">
              <a:rPr lang="en-US" altLang="en-US"/>
              <a:pPr>
                <a:defRPr/>
              </a:pPr>
              <a:t>‹#›</a:t>
            </a:fld>
            <a:endParaRPr lang="en-US" altLang="en-US"/>
          </a:p>
        </p:txBody>
      </p:sp>
    </p:spTree>
    <p:extLst>
      <p:ext uri="{BB962C8B-B14F-4D97-AF65-F5344CB8AC3E}">
        <p14:creationId xmlns:p14="http://schemas.microsoft.com/office/powerpoint/2010/main" val="1939655094"/>
      </p:ext>
    </p:extLst>
  </p:cSld>
  <p:clrMapOvr>
    <a:masterClrMapping/>
  </p:clrMapOvr>
  <p:transition spd="slow">
    <p:blinds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18A82B92-1076-4775-A403-22F0FD5AC241}" type="slidenum">
              <a:rPr lang="en-US" altLang="en-US"/>
              <a:pPr>
                <a:defRPr/>
              </a:pPr>
              <a:t>‹#›</a:t>
            </a:fld>
            <a:endParaRPr lang="en-US" altLang="en-US"/>
          </a:p>
        </p:txBody>
      </p:sp>
    </p:spTree>
    <p:extLst>
      <p:ext uri="{BB962C8B-B14F-4D97-AF65-F5344CB8AC3E}">
        <p14:creationId xmlns:p14="http://schemas.microsoft.com/office/powerpoint/2010/main" val="2533003275"/>
      </p:ext>
    </p:extLst>
  </p:cSld>
  <p:clrMapOvr>
    <a:masterClrMapping/>
  </p:clrMapOvr>
  <p:transition spd="slow">
    <p:blinds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D18148E6-E864-459C-B2CF-65B84AD7B7DF}" type="slidenum">
              <a:rPr lang="en-US" altLang="en-US"/>
              <a:pPr>
                <a:defRPr/>
              </a:pPr>
              <a:t>‹#›</a:t>
            </a:fld>
            <a:endParaRPr lang="en-US" altLang="en-US"/>
          </a:p>
        </p:txBody>
      </p:sp>
    </p:spTree>
    <p:extLst>
      <p:ext uri="{BB962C8B-B14F-4D97-AF65-F5344CB8AC3E}">
        <p14:creationId xmlns:p14="http://schemas.microsoft.com/office/powerpoint/2010/main" val="3730914783"/>
      </p:ext>
    </p:extLst>
  </p:cSld>
  <p:clrMapOvr>
    <a:masterClrMapping/>
  </p:clrMapOvr>
  <p:transition spd="slow">
    <p:blinds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0061E67-F53E-497D-9431-3DE10EE5106A}" type="slidenum">
              <a:rPr lang="en-US" altLang="en-US"/>
              <a:pPr>
                <a:defRPr/>
              </a:pPr>
              <a:t>‹#›</a:t>
            </a:fld>
            <a:endParaRPr lang="en-US" altLang="en-US"/>
          </a:p>
        </p:txBody>
      </p:sp>
    </p:spTree>
    <p:extLst>
      <p:ext uri="{BB962C8B-B14F-4D97-AF65-F5344CB8AC3E}">
        <p14:creationId xmlns:p14="http://schemas.microsoft.com/office/powerpoint/2010/main" val="2911561811"/>
      </p:ext>
    </p:extLst>
  </p:cSld>
  <p:clrMapOvr>
    <a:masterClrMapping/>
  </p:clrMapOvr>
  <p:transition spd="slow">
    <p:blinds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6B2755C-8E01-4B5A-9A5A-33F380601DD2}" type="slidenum">
              <a:rPr lang="en-US" altLang="en-US"/>
              <a:pPr>
                <a:defRPr/>
              </a:pPr>
              <a:t>‹#›</a:t>
            </a:fld>
            <a:endParaRPr lang="en-US" altLang="en-US"/>
          </a:p>
        </p:txBody>
      </p:sp>
    </p:spTree>
    <p:extLst>
      <p:ext uri="{BB962C8B-B14F-4D97-AF65-F5344CB8AC3E}">
        <p14:creationId xmlns:p14="http://schemas.microsoft.com/office/powerpoint/2010/main" val="3302204529"/>
      </p:ext>
    </p:extLst>
  </p:cSld>
  <p:clrMapOvr>
    <a:masterClrMapping/>
  </p:clrMapOvr>
  <p:transition spd="slow">
    <p:blinds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042988" y="225425"/>
            <a:ext cx="7705725"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1042988" y="1304925"/>
            <a:ext cx="7705725"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22532" name="Rectangle 4"/>
          <p:cNvSpPr>
            <a:spLocks noGrp="1" noChangeArrowheads="1"/>
          </p:cNvSpPr>
          <p:nvPr>
            <p:ph type="dt" sz="half" idx="2"/>
          </p:nvPr>
        </p:nvSpPr>
        <p:spPr bwMode="auto">
          <a:xfrm>
            <a:off x="1042988" y="6308725"/>
            <a:ext cx="1838325" cy="349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000">
                <a:latin typeface="+mn-lt"/>
                <a:cs typeface="Times New Roman" charset="0"/>
              </a:defRPr>
            </a:lvl1pPr>
          </a:lstStyle>
          <a:p>
            <a:pPr>
              <a:defRPr/>
            </a:pPr>
            <a:endParaRPr lang="en-US"/>
          </a:p>
        </p:txBody>
      </p:sp>
      <p:sp>
        <p:nvSpPr>
          <p:cNvPr id="22533" name="Rectangle 5"/>
          <p:cNvSpPr>
            <a:spLocks noGrp="1" noChangeArrowheads="1"/>
          </p:cNvSpPr>
          <p:nvPr>
            <p:ph type="ftr" sz="quarter" idx="3"/>
          </p:nvPr>
        </p:nvSpPr>
        <p:spPr bwMode="auto">
          <a:xfrm>
            <a:off x="3054350" y="6308725"/>
            <a:ext cx="3636963" cy="349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000">
                <a:latin typeface="+mn-lt"/>
                <a:cs typeface="Times New Roman" charset="0"/>
              </a:defRPr>
            </a:lvl1pPr>
          </a:lstStyle>
          <a:p>
            <a:pPr>
              <a:defRPr/>
            </a:pPr>
            <a:endParaRPr lang="en-US"/>
          </a:p>
        </p:txBody>
      </p:sp>
      <p:sp>
        <p:nvSpPr>
          <p:cNvPr id="22534" name="Rectangle 6"/>
          <p:cNvSpPr>
            <a:spLocks noGrp="1" noChangeArrowheads="1"/>
          </p:cNvSpPr>
          <p:nvPr>
            <p:ph type="sldNum" sz="quarter" idx="4"/>
          </p:nvPr>
        </p:nvSpPr>
        <p:spPr bwMode="auto">
          <a:xfrm>
            <a:off x="6843713" y="6308725"/>
            <a:ext cx="1905000" cy="349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000">
                <a:latin typeface="Century Schoolbook" panose="02040604050505020304" pitchFamily="18" charset="0"/>
              </a:defRPr>
            </a:lvl1pPr>
          </a:lstStyle>
          <a:p>
            <a:pPr>
              <a:defRPr/>
            </a:pPr>
            <a:fld id="{DD1E3002-8054-4B28-A786-075B1854D211}"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106" r:id="rId1"/>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 id="2147484107" r:id="rId14"/>
  </p:sldLayoutIdLst>
  <p:transition spd="slow">
    <p:blinds dir="vert"/>
  </p:transition>
  <p:txStyles>
    <p:titleStyle>
      <a:lvl1pPr algn="l" rtl="0" eaLnBrk="0" fontAlgn="base" hangingPunct="0">
        <a:spcBef>
          <a:spcPct val="0"/>
        </a:spcBef>
        <a:spcAft>
          <a:spcPct val="0"/>
        </a:spcAft>
        <a:defRPr sz="3200">
          <a:solidFill>
            <a:schemeClr val="tx1"/>
          </a:solidFill>
          <a:latin typeface="+mj-lt"/>
          <a:ea typeface="+mj-ea"/>
          <a:cs typeface="+mj-cs"/>
        </a:defRPr>
      </a:lvl1pPr>
      <a:lvl2pPr algn="l" rtl="0" eaLnBrk="0" fontAlgn="base" hangingPunct="0">
        <a:spcBef>
          <a:spcPct val="0"/>
        </a:spcBef>
        <a:spcAft>
          <a:spcPct val="0"/>
        </a:spcAft>
        <a:defRPr sz="3200">
          <a:solidFill>
            <a:schemeClr val="tx1"/>
          </a:solidFill>
          <a:latin typeface="Century Schoolbook" pitchFamily="18" charset="0"/>
          <a:cs typeface="Times New Roman" charset="0"/>
        </a:defRPr>
      </a:lvl2pPr>
      <a:lvl3pPr algn="l" rtl="0" eaLnBrk="0" fontAlgn="base" hangingPunct="0">
        <a:spcBef>
          <a:spcPct val="0"/>
        </a:spcBef>
        <a:spcAft>
          <a:spcPct val="0"/>
        </a:spcAft>
        <a:defRPr sz="3200">
          <a:solidFill>
            <a:schemeClr val="tx1"/>
          </a:solidFill>
          <a:latin typeface="Century Schoolbook" pitchFamily="18" charset="0"/>
          <a:cs typeface="Times New Roman" charset="0"/>
        </a:defRPr>
      </a:lvl3pPr>
      <a:lvl4pPr algn="l" rtl="0" eaLnBrk="0" fontAlgn="base" hangingPunct="0">
        <a:spcBef>
          <a:spcPct val="0"/>
        </a:spcBef>
        <a:spcAft>
          <a:spcPct val="0"/>
        </a:spcAft>
        <a:defRPr sz="3200">
          <a:solidFill>
            <a:schemeClr val="tx1"/>
          </a:solidFill>
          <a:latin typeface="Century Schoolbook" pitchFamily="18" charset="0"/>
          <a:cs typeface="Times New Roman" charset="0"/>
        </a:defRPr>
      </a:lvl4pPr>
      <a:lvl5pPr algn="l" rtl="0" eaLnBrk="0" fontAlgn="base" hangingPunct="0">
        <a:spcBef>
          <a:spcPct val="0"/>
        </a:spcBef>
        <a:spcAft>
          <a:spcPct val="0"/>
        </a:spcAft>
        <a:defRPr sz="3200">
          <a:solidFill>
            <a:schemeClr val="tx1"/>
          </a:solidFill>
          <a:latin typeface="Century Schoolbook" pitchFamily="18" charset="0"/>
          <a:cs typeface="Times New Roman" charset="0"/>
        </a:defRPr>
      </a:lvl5pPr>
      <a:lvl6pPr marL="457200" algn="l" rtl="0" eaLnBrk="1" fontAlgn="base" hangingPunct="1">
        <a:spcBef>
          <a:spcPct val="0"/>
        </a:spcBef>
        <a:spcAft>
          <a:spcPct val="0"/>
        </a:spcAft>
        <a:defRPr sz="3200">
          <a:solidFill>
            <a:schemeClr val="tx1"/>
          </a:solidFill>
          <a:latin typeface="Century Schoolbook" pitchFamily="18" charset="0"/>
          <a:cs typeface="Times New Roman" charset="0"/>
        </a:defRPr>
      </a:lvl6pPr>
      <a:lvl7pPr marL="914400" algn="l" rtl="0" eaLnBrk="1" fontAlgn="base" hangingPunct="1">
        <a:spcBef>
          <a:spcPct val="0"/>
        </a:spcBef>
        <a:spcAft>
          <a:spcPct val="0"/>
        </a:spcAft>
        <a:defRPr sz="3200">
          <a:solidFill>
            <a:schemeClr val="tx1"/>
          </a:solidFill>
          <a:latin typeface="Century Schoolbook" pitchFamily="18" charset="0"/>
          <a:cs typeface="Times New Roman" charset="0"/>
        </a:defRPr>
      </a:lvl7pPr>
      <a:lvl8pPr marL="1371600" algn="l" rtl="0" eaLnBrk="1" fontAlgn="base" hangingPunct="1">
        <a:spcBef>
          <a:spcPct val="0"/>
        </a:spcBef>
        <a:spcAft>
          <a:spcPct val="0"/>
        </a:spcAft>
        <a:defRPr sz="3200">
          <a:solidFill>
            <a:schemeClr val="tx1"/>
          </a:solidFill>
          <a:latin typeface="Century Schoolbook" pitchFamily="18" charset="0"/>
          <a:cs typeface="Times New Roman" charset="0"/>
        </a:defRPr>
      </a:lvl8pPr>
      <a:lvl9pPr marL="1828800" algn="l" rtl="0" eaLnBrk="1" fontAlgn="base" hangingPunct="1">
        <a:spcBef>
          <a:spcPct val="0"/>
        </a:spcBef>
        <a:spcAft>
          <a:spcPct val="0"/>
        </a:spcAft>
        <a:defRPr sz="3200">
          <a:solidFill>
            <a:schemeClr val="tx1"/>
          </a:solidFill>
          <a:latin typeface="Century Schoolbook" pitchFamily="18" charset="0"/>
          <a:cs typeface="Times New Roman" charset="0"/>
        </a:defRPr>
      </a:lvl9pPr>
    </p:titleStyle>
    <p:bodyStyle>
      <a:lvl1pPr marL="342900" indent="-342900" algn="l" rtl="0" eaLnBrk="0" fontAlgn="base" hangingPunct="0">
        <a:spcBef>
          <a:spcPct val="20000"/>
        </a:spcBef>
        <a:spcAft>
          <a:spcPct val="0"/>
        </a:spcAft>
        <a:buClr>
          <a:schemeClr val="tx1"/>
        </a:buClr>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Char char="•"/>
        <a:defRPr sz="2000">
          <a:solidFill>
            <a:schemeClr val="tx1"/>
          </a:solidFill>
          <a:latin typeface="+mn-lt"/>
          <a:cs typeface="+mn-cs"/>
        </a:defRPr>
      </a:lvl2pPr>
      <a:lvl3pPr marL="1143000" indent="-228600" algn="l" rtl="0" eaLnBrk="0" fontAlgn="base" hangingPunct="0">
        <a:spcBef>
          <a:spcPct val="20000"/>
        </a:spcBef>
        <a:spcAft>
          <a:spcPct val="0"/>
        </a:spcAft>
        <a:buClr>
          <a:schemeClr val="tx1"/>
        </a:buClr>
        <a:buChar char="•"/>
        <a:defRPr>
          <a:solidFill>
            <a:schemeClr val="tx1"/>
          </a:solidFill>
          <a:latin typeface="+mn-lt"/>
          <a:cs typeface="+mn-cs"/>
        </a:defRPr>
      </a:lvl3pPr>
      <a:lvl4pPr marL="1600200" indent="-228600" algn="l" rtl="0" eaLnBrk="0" fontAlgn="base" hangingPunct="0">
        <a:spcBef>
          <a:spcPct val="20000"/>
        </a:spcBef>
        <a:spcAft>
          <a:spcPct val="0"/>
        </a:spcAft>
        <a:buClr>
          <a:schemeClr val="tx1"/>
        </a:buClr>
        <a:buChar char="•"/>
        <a:defRPr sz="1600">
          <a:solidFill>
            <a:schemeClr val="tx1"/>
          </a:solidFill>
          <a:latin typeface="+mn-lt"/>
          <a:cs typeface="+mn-cs"/>
        </a:defRPr>
      </a:lvl4pPr>
      <a:lvl5pPr marL="2057400" indent="-228600" algn="l" rtl="0" eaLnBrk="0" fontAlgn="base" hangingPunct="0">
        <a:spcBef>
          <a:spcPct val="20000"/>
        </a:spcBef>
        <a:spcAft>
          <a:spcPct val="0"/>
        </a:spcAft>
        <a:buClr>
          <a:schemeClr val="tx1"/>
        </a:buClr>
        <a:buChar char="•"/>
        <a:defRPr sz="1600">
          <a:solidFill>
            <a:schemeClr val="tx1"/>
          </a:solidFill>
          <a:latin typeface="+mn-lt"/>
          <a:cs typeface="+mn-cs"/>
        </a:defRPr>
      </a:lvl5pPr>
      <a:lvl6pPr marL="2514600" indent="-228600" algn="l" rtl="0" eaLnBrk="1" fontAlgn="base" hangingPunct="1">
        <a:spcBef>
          <a:spcPct val="20000"/>
        </a:spcBef>
        <a:spcAft>
          <a:spcPct val="0"/>
        </a:spcAft>
        <a:buClr>
          <a:schemeClr val="tx1"/>
        </a:buClr>
        <a:buChar char="•"/>
        <a:defRPr sz="1600">
          <a:solidFill>
            <a:schemeClr val="tx1"/>
          </a:solidFill>
          <a:latin typeface="+mn-lt"/>
          <a:cs typeface="+mn-cs"/>
        </a:defRPr>
      </a:lvl6pPr>
      <a:lvl7pPr marL="2971800" indent="-228600" algn="l" rtl="0" eaLnBrk="1" fontAlgn="base" hangingPunct="1">
        <a:spcBef>
          <a:spcPct val="20000"/>
        </a:spcBef>
        <a:spcAft>
          <a:spcPct val="0"/>
        </a:spcAft>
        <a:buClr>
          <a:schemeClr val="tx1"/>
        </a:buClr>
        <a:buChar char="•"/>
        <a:defRPr sz="1600">
          <a:solidFill>
            <a:schemeClr val="tx1"/>
          </a:solidFill>
          <a:latin typeface="+mn-lt"/>
          <a:cs typeface="+mn-cs"/>
        </a:defRPr>
      </a:lvl7pPr>
      <a:lvl8pPr marL="3429000" indent="-228600" algn="l" rtl="0" eaLnBrk="1" fontAlgn="base" hangingPunct="1">
        <a:spcBef>
          <a:spcPct val="20000"/>
        </a:spcBef>
        <a:spcAft>
          <a:spcPct val="0"/>
        </a:spcAft>
        <a:buClr>
          <a:schemeClr val="tx1"/>
        </a:buClr>
        <a:buChar char="•"/>
        <a:defRPr sz="1600">
          <a:solidFill>
            <a:schemeClr val="tx1"/>
          </a:solidFill>
          <a:latin typeface="+mn-lt"/>
          <a:cs typeface="+mn-cs"/>
        </a:defRPr>
      </a:lvl8pPr>
      <a:lvl9pPr marL="3886200" indent="-228600" algn="l" rtl="0" eaLnBrk="1" fontAlgn="base" hangingPunct="1">
        <a:spcBef>
          <a:spcPct val="20000"/>
        </a:spcBef>
        <a:spcAft>
          <a:spcPct val="0"/>
        </a:spcAft>
        <a:buClr>
          <a:schemeClr val="tx1"/>
        </a:buClr>
        <a:buChar char="•"/>
        <a:defRPr sz="16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www.theguardian.com/news/datablog/interactive/2013/mar/15/cholera-map-john-snow-recreated"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www.youtube.com/watch?v=VcSX4ytEfcE"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www.nytimes.com/interactive/2009/04/27/us/20090427-flu-update-graphic.html"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8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p:cNvSpPr>
            <a:spLocks noGrp="1" noChangeArrowheads="1"/>
          </p:cNvSpPr>
          <p:nvPr>
            <p:ph type="ctrTitle"/>
          </p:nvPr>
        </p:nvSpPr>
        <p:spPr>
          <a:xfrm>
            <a:off x="3429000" y="1524000"/>
            <a:ext cx="5343525" cy="1219200"/>
          </a:xfrm>
        </p:spPr>
        <p:txBody>
          <a:bodyPr/>
          <a:lstStyle/>
          <a:p>
            <a:pPr algn="ctr" eaLnBrk="1" hangingPunct="1"/>
            <a:r>
              <a:rPr lang="en-US" altLang="en-US" smtClean="0"/>
              <a:t>AP Human Geography</a:t>
            </a:r>
            <a:br>
              <a:rPr lang="en-US" altLang="en-US" smtClean="0"/>
            </a:br>
            <a:r>
              <a:rPr lang="en-US" altLang="en-US" smtClean="0"/>
              <a:t>Unit I</a:t>
            </a:r>
          </a:p>
        </p:txBody>
      </p:sp>
      <p:sp>
        <p:nvSpPr>
          <p:cNvPr id="22531" name="Rectangle 5"/>
          <p:cNvSpPr>
            <a:spLocks noGrp="1" noChangeArrowheads="1"/>
          </p:cNvSpPr>
          <p:nvPr>
            <p:ph type="subTitle" idx="1"/>
          </p:nvPr>
        </p:nvSpPr>
        <p:spPr/>
        <p:txBody>
          <a:bodyPr/>
          <a:lstStyle/>
          <a:p>
            <a:pPr algn="ctr" eaLnBrk="1" hangingPunct="1"/>
            <a:r>
              <a:rPr lang="en-US" altLang="en-US" sz="2800" smtClean="0"/>
              <a:t>Geography: It’s Nature &amp; Perspectives</a:t>
            </a:r>
          </a:p>
        </p:txBody>
      </p:sp>
    </p:spTree>
  </p:cSld>
  <p:clrMapOvr>
    <a:masterClrMapping/>
  </p:clrMapOvr>
  <p:transition spd="slow">
    <p:blinds dir="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ltLang="en-US" sz="2800" smtClean="0"/>
              <a:t>5 Themes of Geography – Place &amp; Location</a:t>
            </a:r>
          </a:p>
        </p:txBody>
      </p:sp>
      <p:sp>
        <p:nvSpPr>
          <p:cNvPr id="74755" name="Content Placeholder 2"/>
          <p:cNvSpPr>
            <a:spLocks noGrp="1"/>
          </p:cNvSpPr>
          <p:nvPr>
            <p:ph idx="1"/>
          </p:nvPr>
        </p:nvSpPr>
        <p:spPr/>
        <p:txBody>
          <a:bodyPr/>
          <a:lstStyle/>
          <a:p>
            <a:r>
              <a:rPr lang="en-US" altLang="en-US" smtClean="0"/>
              <a:t>Location is identified by four ways</a:t>
            </a:r>
          </a:p>
          <a:p>
            <a:pPr lvl="1"/>
            <a:r>
              <a:rPr lang="en-US" altLang="en-US" smtClean="0"/>
              <a:t>Place Name</a:t>
            </a:r>
          </a:p>
          <a:p>
            <a:pPr lvl="1"/>
            <a:r>
              <a:rPr lang="en-US" altLang="en-US" smtClean="0"/>
              <a:t>Site</a:t>
            </a:r>
          </a:p>
          <a:p>
            <a:pPr lvl="1"/>
            <a:r>
              <a:rPr lang="en-US" altLang="en-US" smtClean="0"/>
              <a:t>Situation</a:t>
            </a:r>
          </a:p>
          <a:p>
            <a:pPr lvl="1"/>
            <a:r>
              <a:rPr lang="en-US" altLang="en-US" smtClean="0"/>
              <a:t>Mathematical Location</a:t>
            </a:r>
          </a:p>
          <a:p>
            <a:pPr lvl="1"/>
            <a:endParaRPr lang="en-US" altLang="en-US" smtClean="0"/>
          </a:p>
          <a:p>
            <a:r>
              <a:rPr lang="en-US" altLang="en-US" smtClean="0"/>
              <a:t>Place names, also called </a:t>
            </a:r>
            <a:r>
              <a:rPr lang="en-US" altLang="en-US" b="1" u="sng" smtClean="0"/>
              <a:t>toponyms</a:t>
            </a:r>
            <a:r>
              <a:rPr lang="en-US" altLang="en-US" smtClean="0"/>
              <a:t>, are the most common forms of identifying location.</a:t>
            </a:r>
          </a:p>
          <a:p>
            <a:pPr lvl="1"/>
            <a:r>
              <a:rPr lang="en-US" altLang="en-US" smtClean="0"/>
              <a:t>All places on Earth, inhabited or uninhabited, have a name.</a:t>
            </a:r>
          </a:p>
          <a:p>
            <a:pPr lvl="2"/>
            <a:r>
              <a:rPr lang="en-US" altLang="en-US" smtClean="0"/>
              <a:t>Disappointment Islands; Scratchy Bottom; Shades of Death Road;  Truth or Consequences, New Mexico; Boogertown, North Carolina</a:t>
            </a:r>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4755">
                                            <p:txEl>
                                              <p:pRg st="0" end="0"/>
                                            </p:txEl>
                                          </p:spTgt>
                                        </p:tgtEl>
                                        <p:attrNameLst>
                                          <p:attrName>style.visibility</p:attrName>
                                        </p:attrNameLst>
                                      </p:cBhvr>
                                      <p:to>
                                        <p:strVal val="visible"/>
                                      </p:to>
                                    </p:set>
                                    <p:animEffect transition="in" filter="wipe(down)">
                                      <p:cBhvr>
                                        <p:cTn id="7" dur="500"/>
                                        <p:tgtEl>
                                          <p:spTgt spid="7475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4755">
                                            <p:txEl>
                                              <p:pRg st="1" end="1"/>
                                            </p:txEl>
                                          </p:spTgt>
                                        </p:tgtEl>
                                        <p:attrNameLst>
                                          <p:attrName>style.visibility</p:attrName>
                                        </p:attrNameLst>
                                      </p:cBhvr>
                                      <p:to>
                                        <p:strVal val="visible"/>
                                      </p:to>
                                    </p:set>
                                    <p:animEffect transition="in" filter="wipe(down)">
                                      <p:cBhvr>
                                        <p:cTn id="12" dur="500"/>
                                        <p:tgtEl>
                                          <p:spTgt spid="7475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4755">
                                            <p:txEl>
                                              <p:pRg st="2" end="2"/>
                                            </p:txEl>
                                          </p:spTgt>
                                        </p:tgtEl>
                                        <p:attrNameLst>
                                          <p:attrName>style.visibility</p:attrName>
                                        </p:attrNameLst>
                                      </p:cBhvr>
                                      <p:to>
                                        <p:strVal val="visible"/>
                                      </p:to>
                                    </p:set>
                                    <p:animEffect transition="in" filter="wipe(down)">
                                      <p:cBhvr>
                                        <p:cTn id="17" dur="500"/>
                                        <p:tgtEl>
                                          <p:spTgt spid="7475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4755">
                                            <p:txEl>
                                              <p:pRg st="3" end="3"/>
                                            </p:txEl>
                                          </p:spTgt>
                                        </p:tgtEl>
                                        <p:attrNameLst>
                                          <p:attrName>style.visibility</p:attrName>
                                        </p:attrNameLst>
                                      </p:cBhvr>
                                      <p:to>
                                        <p:strVal val="visible"/>
                                      </p:to>
                                    </p:set>
                                    <p:animEffect transition="in" filter="wipe(down)">
                                      <p:cBhvr>
                                        <p:cTn id="22" dur="500"/>
                                        <p:tgtEl>
                                          <p:spTgt spid="7475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4755">
                                            <p:txEl>
                                              <p:pRg st="4" end="4"/>
                                            </p:txEl>
                                          </p:spTgt>
                                        </p:tgtEl>
                                        <p:attrNameLst>
                                          <p:attrName>style.visibility</p:attrName>
                                        </p:attrNameLst>
                                      </p:cBhvr>
                                      <p:to>
                                        <p:strVal val="visible"/>
                                      </p:to>
                                    </p:set>
                                    <p:animEffect transition="in" filter="wipe(down)">
                                      <p:cBhvr>
                                        <p:cTn id="27" dur="500"/>
                                        <p:tgtEl>
                                          <p:spTgt spid="7475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74755">
                                            <p:txEl>
                                              <p:pRg st="6" end="6"/>
                                            </p:txEl>
                                          </p:spTgt>
                                        </p:tgtEl>
                                        <p:attrNameLst>
                                          <p:attrName>style.visibility</p:attrName>
                                        </p:attrNameLst>
                                      </p:cBhvr>
                                      <p:to>
                                        <p:strVal val="visible"/>
                                      </p:to>
                                    </p:set>
                                    <p:animEffect transition="in" filter="wipe(down)">
                                      <p:cBhvr>
                                        <p:cTn id="32" dur="500"/>
                                        <p:tgtEl>
                                          <p:spTgt spid="74755">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74755">
                                            <p:txEl>
                                              <p:pRg st="7" end="7"/>
                                            </p:txEl>
                                          </p:spTgt>
                                        </p:tgtEl>
                                        <p:attrNameLst>
                                          <p:attrName>style.visibility</p:attrName>
                                        </p:attrNameLst>
                                      </p:cBhvr>
                                      <p:to>
                                        <p:strVal val="visible"/>
                                      </p:to>
                                    </p:set>
                                    <p:animEffect transition="in" filter="wipe(down)">
                                      <p:cBhvr>
                                        <p:cTn id="37" dur="500"/>
                                        <p:tgtEl>
                                          <p:spTgt spid="74755">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74755">
                                            <p:txEl>
                                              <p:pRg st="8" end="8"/>
                                            </p:txEl>
                                          </p:spTgt>
                                        </p:tgtEl>
                                        <p:attrNameLst>
                                          <p:attrName>style.visibility</p:attrName>
                                        </p:attrNameLst>
                                      </p:cBhvr>
                                      <p:to>
                                        <p:strVal val="visible"/>
                                      </p:to>
                                    </p:set>
                                    <p:animEffect transition="in" filter="wipe(down)">
                                      <p:cBhvr>
                                        <p:cTn id="42" dur="500"/>
                                        <p:tgtEl>
                                          <p:spTgt spid="7475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5" grpId="0" build="p" bldLvl="3"/>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itle 1"/>
          <p:cNvSpPr>
            <a:spLocks noGrp="1"/>
          </p:cNvSpPr>
          <p:nvPr>
            <p:ph type="title"/>
          </p:nvPr>
        </p:nvSpPr>
        <p:spPr/>
        <p:txBody>
          <a:bodyPr/>
          <a:lstStyle/>
          <a:p>
            <a:r>
              <a:rPr lang="en-US" altLang="en-US" smtClean="0"/>
              <a:t>Is it easier to tell now?</a:t>
            </a:r>
          </a:p>
        </p:txBody>
      </p:sp>
      <p:pic>
        <p:nvPicPr>
          <p:cNvPr id="123907" name="Content Placeholder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447800"/>
            <a:ext cx="7766050" cy="509587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spd="slow">
    <p:blinds dir="vert"/>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1"/>
          <p:cNvSpPr>
            <a:spLocks noGrp="1"/>
          </p:cNvSpPr>
          <p:nvPr>
            <p:ph type="title"/>
          </p:nvPr>
        </p:nvSpPr>
        <p:spPr/>
        <p:txBody>
          <a:bodyPr/>
          <a:lstStyle/>
          <a:p>
            <a:pPr eaLnBrk="1" hangingPunct="1"/>
            <a:r>
              <a:rPr lang="en-US" altLang="en-US" smtClean="0"/>
              <a:t>Tools of Geographers</a:t>
            </a:r>
          </a:p>
        </p:txBody>
      </p:sp>
      <p:sp>
        <p:nvSpPr>
          <p:cNvPr id="41987" name="Content Placeholder 2"/>
          <p:cNvSpPr>
            <a:spLocks noGrp="1"/>
          </p:cNvSpPr>
          <p:nvPr>
            <p:ph idx="1"/>
          </p:nvPr>
        </p:nvSpPr>
        <p:spPr/>
        <p:txBody>
          <a:bodyPr/>
          <a:lstStyle/>
          <a:p>
            <a:pPr eaLnBrk="1" hangingPunct="1"/>
            <a:r>
              <a:rPr lang="en-US" altLang="en-US" sz="1800" smtClean="0"/>
              <a:t>Technology is constantly changing how Geography is studied.</a:t>
            </a:r>
          </a:p>
          <a:p>
            <a:pPr eaLnBrk="1" hangingPunct="1"/>
            <a:endParaRPr lang="en-US" altLang="en-US" sz="1800" smtClean="0"/>
          </a:p>
          <a:p>
            <a:pPr eaLnBrk="1" hangingPunct="1"/>
            <a:r>
              <a:rPr lang="en-US" altLang="en-US" sz="1800" smtClean="0"/>
              <a:t>Prior to computers and technology, cartographers were limited in scope and distortion of maps they could produce</a:t>
            </a:r>
          </a:p>
          <a:p>
            <a:pPr eaLnBrk="1" hangingPunct="1"/>
            <a:endParaRPr lang="en-US" altLang="en-US" smtClean="0"/>
          </a:p>
          <a:p>
            <a:pPr lvl="1" eaLnBrk="1" hangingPunct="1"/>
            <a:r>
              <a:rPr lang="en-US" altLang="en-US" sz="1800" smtClean="0"/>
              <a:t>Global Positioning Systems (GPS)</a:t>
            </a:r>
          </a:p>
          <a:p>
            <a:pPr lvl="2" eaLnBrk="1" hangingPunct="1"/>
            <a:r>
              <a:rPr lang="en-US" altLang="en-US" smtClean="0"/>
              <a:t>Allows the determination of the exact location on Earth</a:t>
            </a:r>
          </a:p>
          <a:p>
            <a:pPr lvl="1" eaLnBrk="1" hangingPunct="1"/>
            <a:endParaRPr lang="en-US" altLang="en-US" sz="1800" smtClean="0"/>
          </a:p>
          <a:p>
            <a:pPr lvl="1" eaLnBrk="1" hangingPunct="1"/>
            <a:r>
              <a:rPr lang="en-US" altLang="en-US" sz="1800" smtClean="0"/>
              <a:t>Geographic Information Systems (GIS)</a:t>
            </a:r>
          </a:p>
          <a:p>
            <a:pPr lvl="2" eaLnBrk="1" hangingPunct="1"/>
            <a:r>
              <a:rPr lang="en-US" altLang="en-US" smtClean="0"/>
              <a:t>Allows the creation of maps using multiple layers of information</a:t>
            </a:r>
          </a:p>
          <a:p>
            <a:pPr lvl="2" eaLnBrk="1" hangingPunct="1"/>
            <a:endParaRPr lang="en-US" altLang="en-US" smtClean="0"/>
          </a:p>
          <a:p>
            <a:pPr lvl="1" eaLnBrk="1" hangingPunct="1"/>
            <a:r>
              <a:rPr lang="en-US" altLang="en-US" sz="1800" smtClean="0"/>
              <a:t>Remote Sensing</a:t>
            </a:r>
          </a:p>
          <a:p>
            <a:pPr lvl="2" eaLnBrk="1" hangingPunct="1"/>
            <a:r>
              <a:rPr lang="en-US" altLang="en-US" smtClean="0"/>
              <a:t>Allows the use of satellite and aerial photography to study land use changes over time</a:t>
            </a:r>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animEffect transition="in" filter="wipe(down)">
                                      <p:cBhvr>
                                        <p:cTn id="7" dur="500"/>
                                        <p:tgtEl>
                                          <p:spTgt spid="4198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1987">
                                            <p:txEl>
                                              <p:pRg st="2" end="2"/>
                                            </p:txEl>
                                          </p:spTgt>
                                        </p:tgtEl>
                                        <p:attrNameLst>
                                          <p:attrName>style.visibility</p:attrName>
                                        </p:attrNameLst>
                                      </p:cBhvr>
                                      <p:to>
                                        <p:strVal val="visible"/>
                                      </p:to>
                                    </p:set>
                                    <p:animEffect transition="in" filter="wipe(down)">
                                      <p:cBhvr>
                                        <p:cTn id="12" dur="500"/>
                                        <p:tgtEl>
                                          <p:spTgt spid="4198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1987">
                                            <p:txEl>
                                              <p:pRg st="4" end="4"/>
                                            </p:txEl>
                                          </p:spTgt>
                                        </p:tgtEl>
                                        <p:attrNameLst>
                                          <p:attrName>style.visibility</p:attrName>
                                        </p:attrNameLst>
                                      </p:cBhvr>
                                      <p:to>
                                        <p:strVal val="visible"/>
                                      </p:to>
                                    </p:set>
                                    <p:animEffect transition="in" filter="wipe(down)">
                                      <p:cBhvr>
                                        <p:cTn id="17" dur="500"/>
                                        <p:tgtEl>
                                          <p:spTgt spid="41987">
                                            <p:txEl>
                                              <p:pRg st="4" end="4"/>
                                            </p:txEl>
                                          </p:spTgt>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41987">
                                            <p:txEl>
                                              <p:pRg st="5" end="5"/>
                                            </p:txEl>
                                          </p:spTgt>
                                        </p:tgtEl>
                                        <p:attrNameLst>
                                          <p:attrName>style.visibility</p:attrName>
                                        </p:attrNameLst>
                                      </p:cBhvr>
                                      <p:to>
                                        <p:strVal val="visible"/>
                                      </p:to>
                                    </p:set>
                                    <p:animEffect transition="in" filter="wipe(down)">
                                      <p:cBhvr>
                                        <p:cTn id="20" dur="500"/>
                                        <p:tgtEl>
                                          <p:spTgt spid="41987">
                                            <p:txEl>
                                              <p:pRg st="5" end="5"/>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41987">
                                            <p:txEl>
                                              <p:pRg st="7" end="7"/>
                                            </p:txEl>
                                          </p:spTgt>
                                        </p:tgtEl>
                                        <p:attrNameLst>
                                          <p:attrName>style.visibility</p:attrName>
                                        </p:attrNameLst>
                                      </p:cBhvr>
                                      <p:to>
                                        <p:strVal val="visible"/>
                                      </p:to>
                                    </p:set>
                                    <p:animEffect transition="in" filter="wipe(down)">
                                      <p:cBhvr>
                                        <p:cTn id="25" dur="500"/>
                                        <p:tgtEl>
                                          <p:spTgt spid="41987">
                                            <p:txEl>
                                              <p:pRg st="7" end="7"/>
                                            </p:txEl>
                                          </p:spTgt>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41987">
                                            <p:txEl>
                                              <p:pRg st="8" end="8"/>
                                            </p:txEl>
                                          </p:spTgt>
                                        </p:tgtEl>
                                        <p:attrNameLst>
                                          <p:attrName>style.visibility</p:attrName>
                                        </p:attrNameLst>
                                      </p:cBhvr>
                                      <p:to>
                                        <p:strVal val="visible"/>
                                      </p:to>
                                    </p:set>
                                    <p:animEffect transition="in" filter="wipe(down)">
                                      <p:cBhvr>
                                        <p:cTn id="28" dur="500"/>
                                        <p:tgtEl>
                                          <p:spTgt spid="41987">
                                            <p:txEl>
                                              <p:pRg st="8" end="8"/>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41987">
                                            <p:txEl>
                                              <p:pRg st="10" end="10"/>
                                            </p:txEl>
                                          </p:spTgt>
                                        </p:tgtEl>
                                        <p:attrNameLst>
                                          <p:attrName>style.visibility</p:attrName>
                                        </p:attrNameLst>
                                      </p:cBhvr>
                                      <p:to>
                                        <p:strVal val="visible"/>
                                      </p:to>
                                    </p:set>
                                    <p:animEffect transition="in" filter="wipe(down)">
                                      <p:cBhvr>
                                        <p:cTn id="33" dur="500"/>
                                        <p:tgtEl>
                                          <p:spTgt spid="41987">
                                            <p:txEl>
                                              <p:pRg st="10" end="10"/>
                                            </p:txEl>
                                          </p:spTgt>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41987">
                                            <p:txEl>
                                              <p:pRg st="11" end="11"/>
                                            </p:txEl>
                                          </p:spTgt>
                                        </p:tgtEl>
                                        <p:attrNameLst>
                                          <p:attrName>style.visibility</p:attrName>
                                        </p:attrNameLst>
                                      </p:cBhvr>
                                      <p:to>
                                        <p:strVal val="visible"/>
                                      </p:to>
                                    </p:set>
                                    <p:animEffect transition="in" filter="wipe(down)">
                                      <p:cBhvr>
                                        <p:cTn id="36" dur="500"/>
                                        <p:tgtEl>
                                          <p:spTgt spid="4198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build="p" bldLvl="2"/>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itle 1"/>
          <p:cNvSpPr>
            <a:spLocks noGrp="1"/>
          </p:cNvSpPr>
          <p:nvPr>
            <p:ph type="title"/>
          </p:nvPr>
        </p:nvSpPr>
        <p:spPr/>
        <p:txBody>
          <a:bodyPr/>
          <a:lstStyle/>
          <a:p>
            <a:r>
              <a:rPr lang="en-US" altLang="en-US" smtClean="0"/>
              <a:t>Tools of Geographers</a:t>
            </a:r>
          </a:p>
        </p:txBody>
      </p:sp>
      <p:sp>
        <p:nvSpPr>
          <p:cNvPr id="43011" name="Content Placeholder 2"/>
          <p:cNvSpPr>
            <a:spLocks noGrp="1"/>
          </p:cNvSpPr>
          <p:nvPr>
            <p:ph idx="1"/>
          </p:nvPr>
        </p:nvSpPr>
        <p:spPr/>
        <p:txBody>
          <a:bodyPr/>
          <a:lstStyle/>
          <a:p>
            <a:r>
              <a:rPr lang="en-US" altLang="en-US" smtClean="0"/>
              <a:t>Geographic Information Systems (GIS)</a:t>
            </a:r>
          </a:p>
          <a:p>
            <a:pPr lvl="1"/>
            <a:r>
              <a:rPr lang="en-US" altLang="en-US" smtClean="0"/>
              <a:t>A computer system that can capture, store, query, analyze, and display geographic data.</a:t>
            </a:r>
          </a:p>
          <a:p>
            <a:pPr lvl="1"/>
            <a:endParaRPr lang="en-US" altLang="en-US" smtClean="0"/>
          </a:p>
          <a:p>
            <a:pPr lvl="1"/>
            <a:r>
              <a:rPr lang="en-US" altLang="en-US" smtClean="0"/>
              <a:t>Used to produce maps</a:t>
            </a:r>
          </a:p>
          <a:p>
            <a:pPr lvl="1"/>
            <a:endParaRPr lang="en-US" altLang="en-US" smtClean="0"/>
          </a:p>
          <a:p>
            <a:pPr lvl="1"/>
            <a:r>
              <a:rPr lang="en-US" altLang="en-US" smtClean="0"/>
              <a:t>Each type of information is stored in a layer.  Maps can have multiple layers of information.</a:t>
            </a:r>
          </a:p>
          <a:p>
            <a:pPr lvl="1"/>
            <a:endParaRPr lang="en-US" altLang="en-US" smtClean="0"/>
          </a:p>
          <a:p>
            <a:pPr lvl="1"/>
            <a:r>
              <a:rPr lang="en-US" altLang="en-US" smtClean="0"/>
              <a:t>Layers are used to show relationships between different kinds of information.</a:t>
            </a:r>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3011">
                                            <p:txEl>
                                              <p:pRg st="0" end="0"/>
                                            </p:txEl>
                                          </p:spTgt>
                                        </p:tgtEl>
                                        <p:attrNameLst>
                                          <p:attrName>style.visibility</p:attrName>
                                        </p:attrNameLst>
                                      </p:cBhvr>
                                      <p:to>
                                        <p:strVal val="visible"/>
                                      </p:to>
                                    </p:set>
                                    <p:animEffect transition="in" filter="wipe(down)">
                                      <p:cBhvr>
                                        <p:cTn id="7" dur="500"/>
                                        <p:tgtEl>
                                          <p:spTgt spid="430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3011">
                                            <p:txEl>
                                              <p:pRg st="1" end="1"/>
                                            </p:txEl>
                                          </p:spTgt>
                                        </p:tgtEl>
                                        <p:attrNameLst>
                                          <p:attrName>style.visibility</p:attrName>
                                        </p:attrNameLst>
                                      </p:cBhvr>
                                      <p:to>
                                        <p:strVal val="visible"/>
                                      </p:to>
                                    </p:set>
                                    <p:animEffect transition="in" filter="wipe(down)">
                                      <p:cBhvr>
                                        <p:cTn id="12" dur="500"/>
                                        <p:tgtEl>
                                          <p:spTgt spid="430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3011">
                                            <p:txEl>
                                              <p:pRg st="3" end="3"/>
                                            </p:txEl>
                                          </p:spTgt>
                                        </p:tgtEl>
                                        <p:attrNameLst>
                                          <p:attrName>style.visibility</p:attrName>
                                        </p:attrNameLst>
                                      </p:cBhvr>
                                      <p:to>
                                        <p:strVal val="visible"/>
                                      </p:to>
                                    </p:set>
                                    <p:animEffect transition="in" filter="wipe(down)">
                                      <p:cBhvr>
                                        <p:cTn id="17" dur="500"/>
                                        <p:tgtEl>
                                          <p:spTgt spid="43011">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3011">
                                            <p:txEl>
                                              <p:pRg st="5" end="5"/>
                                            </p:txEl>
                                          </p:spTgt>
                                        </p:tgtEl>
                                        <p:attrNameLst>
                                          <p:attrName>style.visibility</p:attrName>
                                        </p:attrNameLst>
                                      </p:cBhvr>
                                      <p:to>
                                        <p:strVal val="visible"/>
                                      </p:to>
                                    </p:set>
                                    <p:animEffect transition="in" filter="wipe(down)">
                                      <p:cBhvr>
                                        <p:cTn id="22" dur="500"/>
                                        <p:tgtEl>
                                          <p:spTgt spid="43011">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3011">
                                            <p:txEl>
                                              <p:pRg st="7" end="7"/>
                                            </p:txEl>
                                          </p:spTgt>
                                        </p:tgtEl>
                                        <p:attrNameLst>
                                          <p:attrName>style.visibility</p:attrName>
                                        </p:attrNameLst>
                                      </p:cBhvr>
                                      <p:to>
                                        <p:strVal val="visible"/>
                                      </p:to>
                                    </p:set>
                                    <p:animEffect transition="in" filter="wipe(down)">
                                      <p:cBhvr>
                                        <p:cTn id="27" dur="500"/>
                                        <p:tgtEl>
                                          <p:spTgt spid="430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build="p" bldLvl="2"/>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le 1"/>
          <p:cNvSpPr>
            <a:spLocks noGrp="1"/>
          </p:cNvSpPr>
          <p:nvPr>
            <p:ph type="title"/>
          </p:nvPr>
        </p:nvSpPr>
        <p:spPr/>
        <p:txBody>
          <a:bodyPr/>
          <a:lstStyle/>
          <a:p>
            <a:r>
              <a:rPr lang="en-US" altLang="en-US" smtClean="0"/>
              <a:t>Tools of Geographers</a:t>
            </a:r>
          </a:p>
        </p:txBody>
      </p:sp>
      <p:pic>
        <p:nvPicPr>
          <p:cNvPr id="129027" name="Content Placeholder 3" descr="clipart-gis.gif"/>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2286000" y="1143000"/>
            <a:ext cx="5118100" cy="5699125"/>
          </a:xfrm>
        </p:spPr>
      </p:pic>
    </p:spTree>
  </p:cSld>
  <p:clrMapOvr>
    <a:masterClrMapping/>
  </p:clrMapOvr>
  <p:transition spd="slow">
    <p:blinds dir="vert"/>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itle 1"/>
          <p:cNvSpPr>
            <a:spLocks noGrp="1"/>
          </p:cNvSpPr>
          <p:nvPr>
            <p:ph type="title"/>
          </p:nvPr>
        </p:nvSpPr>
        <p:spPr/>
        <p:txBody>
          <a:bodyPr/>
          <a:lstStyle/>
          <a:p>
            <a:pPr eaLnBrk="1" hangingPunct="1"/>
            <a:r>
              <a:rPr lang="en-US" altLang="en-US" smtClean="0"/>
              <a:t>Tools of Geographers</a:t>
            </a:r>
          </a:p>
        </p:txBody>
      </p:sp>
      <p:pic>
        <p:nvPicPr>
          <p:cNvPr id="131075" name="Content Placeholder 3" descr="Picture5.png">
            <a:hlinkClick r:id="rId3"/>
          </p:cNvPr>
          <p:cNvPicPr>
            <a:picLocks noGrp="1" noChangeAspect="1"/>
          </p:cNvPicPr>
          <p:nvPr>
            <p:ph idx="1"/>
          </p:nvPr>
        </p:nvPicPr>
        <p:blipFill>
          <a:blip r:embed="rId4">
            <a:extLst>
              <a:ext uri="{28A0092B-C50C-407E-A947-70E740481C1C}">
                <a14:useLocalDpi xmlns:a14="http://schemas.microsoft.com/office/drawing/2010/main" val="0"/>
              </a:ext>
            </a:extLst>
          </a:blip>
          <a:srcRect/>
          <a:stretch>
            <a:fillRect/>
          </a:stretch>
        </p:blipFill>
        <p:spPr>
          <a:xfrm>
            <a:off x="2063750" y="1143000"/>
            <a:ext cx="5218113" cy="5715000"/>
          </a:xfrm>
        </p:spPr>
      </p:pic>
    </p:spTree>
  </p:cSld>
  <p:clrMapOvr>
    <a:masterClrMapping/>
  </p:clrMapOvr>
  <p:transition spd="slow">
    <p:blinds dir="vert"/>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p:txBody>
          <a:bodyPr/>
          <a:lstStyle/>
          <a:p>
            <a:r>
              <a:rPr lang="en-US" altLang="en-US" smtClean="0"/>
              <a:t>Tools of Geographers</a:t>
            </a:r>
          </a:p>
        </p:txBody>
      </p:sp>
      <p:sp>
        <p:nvSpPr>
          <p:cNvPr id="45059" name="Content Placeholder 2"/>
          <p:cNvSpPr>
            <a:spLocks noGrp="1"/>
          </p:cNvSpPr>
          <p:nvPr>
            <p:ph idx="1"/>
          </p:nvPr>
        </p:nvSpPr>
        <p:spPr/>
        <p:txBody>
          <a:bodyPr/>
          <a:lstStyle/>
          <a:p>
            <a:r>
              <a:rPr lang="en-US" altLang="en-US" smtClean="0"/>
              <a:t>Remote Sensing</a:t>
            </a:r>
          </a:p>
          <a:p>
            <a:pPr lvl="1"/>
            <a:r>
              <a:rPr lang="en-US" altLang="en-US" smtClean="0"/>
              <a:t>Data about the Earth from satellites or other long-distance methods</a:t>
            </a:r>
          </a:p>
          <a:p>
            <a:pPr lvl="1"/>
            <a:endParaRPr lang="en-US" altLang="en-US" smtClean="0"/>
          </a:p>
          <a:p>
            <a:pPr lvl="1"/>
            <a:r>
              <a:rPr lang="en-US" altLang="en-US" smtClean="0"/>
              <a:t>Types of remote sensing</a:t>
            </a:r>
          </a:p>
          <a:p>
            <a:pPr lvl="2"/>
            <a:r>
              <a:rPr lang="en-US" altLang="en-US" smtClean="0"/>
              <a:t>Pictures</a:t>
            </a:r>
          </a:p>
          <a:p>
            <a:pPr lvl="2"/>
            <a:r>
              <a:rPr lang="en-US" altLang="en-US" smtClean="0"/>
              <a:t>Radar</a:t>
            </a:r>
          </a:p>
          <a:p>
            <a:pPr lvl="2"/>
            <a:r>
              <a:rPr lang="en-US" altLang="en-US" smtClean="0"/>
              <a:t>Sonar</a:t>
            </a:r>
          </a:p>
          <a:p>
            <a:pPr lvl="2"/>
            <a:r>
              <a:rPr lang="en-US" altLang="en-US" smtClean="0"/>
              <a:t>Other advanced technology</a:t>
            </a:r>
          </a:p>
          <a:p>
            <a:pPr lvl="2"/>
            <a:endParaRPr lang="en-US" altLang="en-US" smtClean="0"/>
          </a:p>
          <a:p>
            <a:pPr lvl="1"/>
            <a:endParaRPr lang="en-US" altLang="en-US" smtClean="0"/>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animEffect transition="in" filter="wipe(down)">
                                      <p:cBhvr>
                                        <p:cTn id="7" dur="500"/>
                                        <p:tgtEl>
                                          <p:spTgt spid="4505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5059">
                                            <p:txEl>
                                              <p:pRg st="1" end="1"/>
                                            </p:txEl>
                                          </p:spTgt>
                                        </p:tgtEl>
                                        <p:attrNameLst>
                                          <p:attrName>style.visibility</p:attrName>
                                        </p:attrNameLst>
                                      </p:cBhvr>
                                      <p:to>
                                        <p:strVal val="visible"/>
                                      </p:to>
                                    </p:set>
                                    <p:animEffect transition="in" filter="wipe(down)">
                                      <p:cBhvr>
                                        <p:cTn id="12" dur="500"/>
                                        <p:tgtEl>
                                          <p:spTgt spid="4505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5059">
                                            <p:txEl>
                                              <p:pRg st="3" end="3"/>
                                            </p:txEl>
                                          </p:spTgt>
                                        </p:tgtEl>
                                        <p:attrNameLst>
                                          <p:attrName>style.visibility</p:attrName>
                                        </p:attrNameLst>
                                      </p:cBhvr>
                                      <p:to>
                                        <p:strVal val="visible"/>
                                      </p:to>
                                    </p:set>
                                    <p:animEffect transition="in" filter="wipe(down)">
                                      <p:cBhvr>
                                        <p:cTn id="17" dur="500"/>
                                        <p:tgtEl>
                                          <p:spTgt spid="45059">
                                            <p:txEl>
                                              <p:pRg st="3" end="3"/>
                                            </p:txEl>
                                          </p:spTgt>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45059">
                                            <p:txEl>
                                              <p:pRg st="4" end="4"/>
                                            </p:txEl>
                                          </p:spTgt>
                                        </p:tgtEl>
                                        <p:attrNameLst>
                                          <p:attrName>style.visibility</p:attrName>
                                        </p:attrNameLst>
                                      </p:cBhvr>
                                      <p:to>
                                        <p:strVal val="visible"/>
                                      </p:to>
                                    </p:set>
                                    <p:animEffect transition="in" filter="wipe(down)">
                                      <p:cBhvr>
                                        <p:cTn id="20" dur="500"/>
                                        <p:tgtEl>
                                          <p:spTgt spid="45059">
                                            <p:txEl>
                                              <p:pRg st="4" end="4"/>
                                            </p:txEl>
                                          </p:spTgt>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45059">
                                            <p:txEl>
                                              <p:pRg st="5" end="5"/>
                                            </p:txEl>
                                          </p:spTgt>
                                        </p:tgtEl>
                                        <p:attrNameLst>
                                          <p:attrName>style.visibility</p:attrName>
                                        </p:attrNameLst>
                                      </p:cBhvr>
                                      <p:to>
                                        <p:strVal val="visible"/>
                                      </p:to>
                                    </p:set>
                                    <p:animEffect transition="in" filter="wipe(down)">
                                      <p:cBhvr>
                                        <p:cTn id="23" dur="500"/>
                                        <p:tgtEl>
                                          <p:spTgt spid="45059">
                                            <p:txEl>
                                              <p:pRg st="5" end="5"/>
                                            </p:tx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45059">
                                            <p:txEl>
                                              <p:pRg st="6" end="6"/>
                                            </p:txEl>
                                          </p:spTgt>
                                        </p:tgtEl>
                                        <p:attrNameLst>
                                          <p:attrName>style.visibility</p:attrName>
                                        </p:attrNameLst>
                                      </p:cBhvr>
                                      <p:to>
                                        <p:strVal val="visible"/>
                                      </p:to>
                                    </p:set>
                                    <p:animEffect transition="in" filter="wipe(down)">
                                      <p:cBhvr>
                                        <p:cTn id="26" dur="500"/>
                                        <p:tgtEl>
                                          <p:spTgt spid="45059">
                                            <p:txEl>
                                              <p:pRg st="6" end="6"/>
                                            </p:txEl>
                                          </p:spTgt>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45059">
                                            <p:txEl>
                                              <p:pRg st="7" end="7"/>
                                            </p:txEl>
                                          </p:spTgt>
                                        </p:tgtEl>
                                        <p:attrNameLst>
                                          <p:attrName>style.visibility</p:attrName>
                                        </p:attrNameLst>
                                      </p:cBhvr>
                                      <p:to>
                                        <p:strVal val="visible"/>
                                      </p:to>
                                    </p:set>
                                    <p:animEffect transition="in" filter="wipe(down)">
                                      <p:cBhvr>
                                        <p:cTn id="29" dur="500"/>
                                        <p:tgtEl>
                                          <p:spTgt spid="4505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build="p" bldLvl="2"/>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p:cNvSpPr>
            <a:spLocks noGrp="1"/>
          </p:cNvSpPr>
          <p:nvPr>
            <p:ph type="title"/>
          </p:nvPr>
        </p:nvSpPr>
        <p:spPr/>
        <p:txBody>
          <a:bodyPr/>
          <a:lstStyle/>
          <a:p>
            <a:r>
              <a:rPr lang="en-US" altLang="en-US" smtClean="0"/>
              <a:t>Tools of Geographers</a:t>
            </a:r>
          </a:p>
        </p:txBody>
      </p:sp>
      <p:pic>
        <p:nvPicPr>
          <p:cNvPr id="135171" name="Content Placeholder 3" descr="dust-storm.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790700" y="1143000"/>
            <a:ext cx="5676900" cy="5715000"/>
          </a:xfrm>
        </p:spPr>
      </p:pic>
    </p:spTree>
  </p:cSld>
  <p:clrMapOvr>
    <a:masterClrMapping/>
  </p:clrMapOvr>
  <p:transition spd="slow">
    <p:blinds dir="vert"/>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itle 1"/>
          <p:cNvSpPr>
            <a:spLocks noGrp="1"/>
          </p:cNvSpPr>
          <p:nvPr>
            <p:ph type="title"/>
          </p:nvPr>
        </p:nvSpPr>
        <p:spPr/>
        <p:txBody>
          <a:bodyPr/>
          <a:lstStyle/>
          <a:p>
            <a:pPr eaLnBrk="1" hangingPunct="1"/>
            <a:r>
              <a:rPr lang="en-US" altLang="en-US" smtClean="0"/>
              <a:t>History of Geography</a:t>
            </a:r>
          </a:p>
        </p:txBody>
      </p:sp>
      <p:sp>
        <p:nvSpPr>
          <p:cNvPr id="29699" name="Text Placeholder 3"/>
          <p:cNvSpPr>
            <a:spLocks noGrp="1"/>
          </p:cNvSpPr>
          <p:nvPr>
            <p:ph type="body" sz="half" idx="1"/>
          </p:nvPr>
        </p:nvSpPr>
        <p:spPr/>
        <p:txBody>
          <a:bodyPr/>
          <a:lstStyle/>
          <a:p>
            <a:pPr eaLnBrk="1" hangingPunct="1"/>
            <a:r>
              <a:rPr lang="en-US" altLang="en-US" sz="1800" smtClean="0"/>
              <a:t>The Modern Period</a:t>
            </a:r>
          </a:p>
          <a:p>
            <a:pPr lvl="1" eaLnBrk="1" hangingPunct="1"/>
            <a:r>
              <a:rPr lang="en-US" altLang="en-US" sz="1800" smtClean="0"/>
              <a:t>Cultural Ecology:  the study of human-environment relationships</a:t>
            </a:r>
          </a:p>
          <a:p>
            <a:pPr lvl="1" eaLnBrk="1" hangingPunct="1"/>
            <a:endParaRPr lang="en-US" altLang="en-US" sz="1800" smtClean="0"/>
          </a:p>
          <a:p>
            <a:pPr lvl="1" eaLnBrk="1" hangingPunct="1"/>
            <a:r>
              <a:rPr lang="en-US" altLang="en-US" sz="1800" smtClean="0"/>
              <a:t>Koppen Climate Classification System</a:t>
            </a:r>
          </a:p>
          <a:p>
            <a:pPr lvl="2" eaLnBrk="1" hangingPunct="1"/>
            <a:r>
              <a:rPr lang="en-US" altLang="en-US" smtClean="0"/>
              <a:t>Divides the Earth’s surface into 5 regions based upon annual and monthly temperatures and precipitation</a:t>
            </a:r>
          </a:p>
          <a:p>
            <a:pPr eaLnBrk="1" hangingPunct="1"/>
            <a:endParaRPr lang="en-US" altLang="en-US" smtClean="0"/>
          </a:p>
        </p:txBody>
      </p:sp>
      <p:sp>
        <p:nvSpPr>
          <p:cNvPr id="137220" name="Content Placeholder 2"/>
          <p:cNvSpPr>
            <a:spLocks noGrp="1"/>
          </p:cNvSpPr>
          <p:nvPr>
            <p:ph sz="half" idx="2"/>
          </p:nvPr>
        </p:nvSpPr>
        <p:spPr/>
        <p:txBody>
          <a:bodyPr/>
          <a:lstStyle/>
          <a:p>
            <a:pPr lvl="1" eaLnBrk="1" hangingPunct="1">
              <a:buFontTx/>
              <a:buNone/>
            </a:pPr>
            <a:endParaRPr lang="en-US" altLang="en-US" smtClean="0"/>
          </a:p>
          <a:p>
            <a:pPr lvl="1" eaLnBrk="1" hangingPunct="1"/>
            <a:endParaRPr lang="en-US" altLang="en-US" smtClean="0"/>
          </a:p>
        </p:txBody>
      </p:sp>
      <p:pic>
        <p:nvPicPr>
          <p:cNvPr id="137221" name="Picture 4" descr="climate_map.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89113" y="3560763"/>
            <a:ext cx="6510337"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animEffect transition="in" filter="wipe(down)">
                                      <p:cBhvr>
                                        <p:cTn id="7" dur="500"/>
                                        <p:tgtEl>
                                          <p:spTgt spid="29699">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29699">
                                            <p:txEl>
                                              <p:pRg st="1" end="1"/>
                                            </p:txEl>
                                          </p:spTgt>
                                        </p:tgtEl>
                                        <p:attrNameLst>
                                          <p:attrName>style.visibility</p:attrName>
                                        </p:attrNameLst>
                                      </p:cBhvr>
                                      <p:to>
                                        <p:strVal val="visible"/>
                                      </p:to>
                                    </p:set>
                                    <p:animEffect transition="in" filter="wipe(down)">
                                      <p:cBhvr>
                                        <p:cTn id="10" dur="500"/>
                                        <p:tgtEl>
                                          <p:spTgt spid="29699">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29699">
                                            <p:txEl>
                                              <p:pRg st="3" end="3"/>
                                            </p:txEl>
                                          </p:spTgt>
                                        </p:tgtEl>
                                        <p:attrNameLst>
                                          <p:attrName>style.visibility</p:attrName>
                                        </p:attrNameLst>
                                      </p:cBhvr>
                                      <p:to>
                                        <p:strVal val="visible"/>
                                      </p:to>
                                    </p:set>
                                    <p:animEffect transition="in" filter="wipe(down)">
                                      <p:cBhvr>
                                        <p:cTn id="13" dur="500"/>
                                        <p:tgtEl>
                                          <p:spTgt spid="29699">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29699">
                                            <p:txEl>
                                              <p:pRg st="4" end="4"/>
                                            </p:txEl>
                                          </p:spTgt>
                                        </p:tgtEl>
                                        <p:attrNameLst>
                                          <p:attrName>style.visibility</p:attrName>
                                        </p:attrNameLst>
                                      </p:cBhvr>
                                      <p:to>
                                        <p:strVal val="visible"/>
                                      </p:to>
                                    </p:set>
                                    <p:animEffect transition="in" filter="wipe(down)">
                                      <p:cBhvr>
                                        <p:cTn id="16" dur="500"/>
                                        <p:tgtEl>
                                          <p:spTgt spid="2969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p:cNvSpPr>
            <a:spLocks noGrp="1"/>
          </p:cNvSpPr>
          <p:nvPr>
            <p:ph type="title"/>
          </p:nvPr>
        </p:nvSpPr>
        <p:spPr/>
        <p:txBody>
          <a:bodyPr/>
          <a:lstStyle/>
          <a:p>
            <a:pPr eaLnBrk="1" hangingPunct="1"/>
            <a:r>
              <a:rPr lang="en-US" altLang="en-US" smtClean="0"/>
              <a:t>History of Geography</a:t>
            </a:r>
          </a:p>
        </p:txBody>
      </p:sp>
      <p:sp>
        <p:nvSpPr>
          <p:cNvPr id="30723" name="Content Placeholder 2"/>
          <p:cNvSpPr>
            <a:spLocks noGrp="1"/>
          </p:cNvSpPr>
          <p:nvPr>
            <p:ph idx="1"/>
          </p:nvPr>
        </p:nvSpPr>
        <p:spPr/>
        <p:txBody>
          <a:bodyPr/>
          <a:lstStyle/>
          <a:p>
            <a:pPr eaLnBrk="1" hangingPunct="1"/>
            <a:r>
              <a:rPr lang="en-US" altLang="en-US" smtClean="0"/>
              <a:t>Environmental Determinism</a:t>
            </a:r>
          </a:p>
          <a:p>
            <a:pPr lvl="1" eaLnBrk="1" hangingPunct="1"/>
            <a:r>
              <a:rPr lang="en-US" altLang="en-US" smtClean="0"/>
              <a:t>Cultures are a direct result of where they exist</a:t>
            </a:r>
          </a:p>
          <a:p>
            <a:pPr lvl="1" eaLnBrk="1" hangingPunct="1">
              <a:buFontTx/>
              <a:buNone/>
            </a:pPr>
            <a:endParaRPr lang="en-US" altLang="en-US" smtClean="0"/>
          </a:p>
          <a:p>
            <a:pPr lvl="1" eaLnBrk="1" hangingPunct="1"/>
            <a:r>
              <a:rPr lang="en-US" altLang="en-US" smtClean="0"/>
              <a:t>Physical environment causes social development with climate being the most critical factor</a:t>
            </a:r>
          </a:p>
          <a:p>
            <a:pPr lvl="1" eaLnBrk="1" hangingPunct="1">
              <a:buFontTx/>
              <a:buNone/>
            </a:pPr>
            <a:endParaRPr lang="en-US" altLang="en-US" smtClean="0"/>
          </a:p>
          <a:p>
            <a:pPr lvl="1" eaLnBrk="1" hangingPunct="1"/>
            <a:r>
              <a:rPr lang="en-US" altLang="en-US" smtClean="0"/>
              <a:t>Humans are clay to be molded by nature:</a:t>
            </a:r>
          </a:p>
          <a:p>
            <a:pPr lvl="2" eaLnBrk="1" hangingPunct="1"/>
            <a:r>
              <a:rPr lang="en-US" altLang="en-US" smtClean="0"/>
              <a:t>Carl Ritter</a:t>
            </a:r>
          </a:p>
          <a:p>
            <a:pPr lvl="2" eaLnBrk="1" hangingPunct="1"/>
            <a:r>
              <a:rPr lang="en-US" altLang="en-US" smtClean="0"/>
              <a:t>Friedrich Ratzel</a:t>
            </a:r>
          </a:p>
          <a:p>
            <a:pPr lvl="2" eaLnBrk="1" hangingPunct="1"/>
            <a:r>
              <a:rPr lang="en-US" altLang="en-US" smtClean="0"/>
              <a:t>Ellen Churchill Semple</a:t>
            </a:r>
          </a:p>
          <a:p>
            <a:pPr lvl="2" eaLnBrk="1" hangingPunct="1"/>
            <a:r>
              <a:rPr lang="en-US" altLang="en-US" smtClean="0"/>
              <a:t>Ellsworth Huntington</a:t>
            </a:r>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animEffect transition="in" filter="wipe(down)">
                                      <p:cBhvr>
                                        <p:cTn id="7" dur="500"/>
                                        <p:tgtEl>
                                          <p:spTgt spid="307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0723">
                                            <p:txEl>
                                              <p:pRg st="1" end="1"/>
                                            </p:txEl>
                                          </p:spTgt>
                                        </p:tgtEl>
                                        <p:attrNameLst>
                                          <p:attrName>style.visibility</p:attrName>
                                        </p:attrNameLst>
                                      </p:cBhvr>
                                      <p:to>
                                        <p:strVal val="visible"/>
                                      </p:to>
                                    </p:set>
                                    <p:animEffect transition="in" filter="wipe(down)">
                                      <p:cBhvr>
                                        <p:cTn id="12" dur="500"/>
                                        <p:tgtEl>
                                          <p:spTgt spid="3072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0723">
                                            <p:txEl>
                                              <p:pRg st="3" end="3"/>
                                            </p:txEl>
                                          </p:spTgt>
                                        </p:tgtEl>
                                        <p:attrNameLst>
                                          <p:attrName>style.visibility</p:attrName>
                                        </p:attrNameLst>
                                      </p:cBhvr>
                                      <p:to>
                                        <p:strVal val="visible"/>
                                      </p:to>
                                    </p:set>
                                    <p:animEffect transition="in" filter="wipe(down)">
                                      <p:cBhvr>
                                        <p:cTn id="17" dur="500"/>
                                        <p:tgtEl>
                                          <p:spTgt spid="30723">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0723">
                                            <p:txEl>
                                              <p:pRg st="5" end="5"/>
                                            </p:txEl>
                                          </p:spTgt>
                                        </p:tgtEl>
                                        <p:attrNameLst>
                                          <p:attrName>style.visibility</p:attrName>
                                        </p:attrNameLst>
                                      </p:cBhvr>
                                      <p:to>
                                        <p:strVal val="visible"/>
                                      </p:to>
                                    </p:set>
                                    <p:animEffect transition="in" filter="wipe(down)">
                                      <p:cBhvr>
                                        <p:cTn id="22" dur="500"/>
                                        <p:tgtEl>
                                          <p:spTgt spid="30723">
                                            <p:txEl>
                                              <p:pRg st="5" end="5"/>
                                            </p:tx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0723">
                                            <p:txEl>
                                              <p:pRg st="6" end="6"/>
                                            </p:txEl>
                                          </p:spTgt>
                                        </p:tgtEl>
                                        <p:attrNameLst>
                                          <p:attrName>style.visibility</p:attrName>
                                        </p:attrNameLst>
                                      </p:cBhvr>
                                      <p:to>
                                        <p:strVal val="visible"/>
                                      </p:to>
                                    </p:set>
                                    <p:animEffect transition="in" filter="wipe(down)">
                                      <p:cBhvr>
                                        <p:cTn id="25" dur="500"/>
                                        <p:tgtEl>
                                          <p:spTgt spid="30723">
                                            <p:txEl>
                                              <p:pRg st="6" end="6"/>
                                            </p:txEl>
                                          </p:spTgt>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0723">
                                            <p:txEl>
                                              <p:pRg st="7" end="7"/>
                                            </p:txEl>
                                          </p:spTgt>
                                        </p:tgtEl>
                                        <p:attrNameLst>
                                          <p:attrName>style.visibility</p:attrName>
                                        </p:attrNameLst>
                                      </p:cBhvr>
                                      <p:to>
                                        <p:strVal val="visible"/>
                                      </p:to>
                                    </p:set>
                                    <p:animEffect transition="in" filter="wipe(down)">
                                      <p:cBhvr>
                                        <p:cTn id="28" dur="500"/>
                                        <p:tgtEl>
                                          <p:spTgt spid="30723">
                                            <p:txEl>
                                              <p:pRg st="7" end="7"/>
                                            </p:txEl>
                                          </p:spTgt>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0723">
                                            <p:txEl>
                                              <p:pRg st="8" end="8"/>
                                            </p:txEl>
                                          </p:spTgt>
                                        </p:tgtEl>
                                        <p:attrNameLst>
                                          <p:attrName>style.visibility</p:attrName>
                                        </p:attrNameLst>
                                      </p:cBhvr>
                                      <p:to>
                                        <p:strVal val="visible"/>
                                      </p:to>
                                    </p:set>
                                    <p:animEffect transition="in" filter="wipe(down)">
                                      <p:cBhvr>
                                        <p:cTn id="31" dur="500"/>
                                        <p:tgtEl>
                                          <p:spTgt spid="30723">
                                            <p:txEl>
                                              <p:pRg st="8" end="8"/>
                                            </p:txEl>
                                          </p:spTgt>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30723">
                                            <p:txEl>
                                              <p:pRg st="9" end="9"/>
                                            </p:txEl>
                                          </p:spTgt>
                                        </p:tgtEl>
                                        <p:attrNameLst>
                                          <p:attrName>style.visibility</p:attrName>
                                        </p:attrNameLst>
                                      </p:cBhvr>
                                      <p:to>
                                        <p:strVal val="visible"/>
                                      </p:to>
                                    </p:set>
                                    <p:animEffect transition="in" filter="wipe(down)">
                                      <p:cBhvr>
                                        <p:cTn id="34" dur="500"/>
                                        <p:tgtEl>
                                          <p:spTgt spid="3072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bldLvl="2"/>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itle 1"/>
          <p:cNvSpPr>
            <a:spLocks noGrp="1"/>
          </p:cNvSpPr>
          <p:nvPr>
            <p:ph type="title"/>
          </p:nvPr>
        </p:nvSpPr>
        <p:spPr/>
        <p:txBody>
          <a:bodyPr/>
          <a:lstStyle/>
          <a:p>
            <a:pPr eaLnBrk="1" hangingPunct="1"/>
            <a:r>
              <a:rPr lang="en-US" altLang="en-US" smtClean="0"/>
              <a:t>History of Geography</a:t>
            </a:r>
          </a:p>
        </p:txBody>
      </p:sp>
      <p:sp>
        <p:nvSpPr>
          <p:cNvPr id="141315" name="Content Placeholder 2"/>
          <p:cNvSpPr>
            <a:spLocks noGrp="1"/>
          </p:cNvSpPr>
          <p:nvPr>
            <p:ph idx="1"/>
          </p:nvPr>
        </p:nvSpPr>
        <p:spPr/>
        <p:txBody>
          <a:bodyPr/>
          <a:lstStyle/>
          <a:p>
            <a:pPr eaLnBrk="1" hangingPunct="1">
              <a:buFontTx/>
              <a:buNone/>
            </a:pPr>
            <a:r>
              <a:rPr lang="en-US" altLang="en-US" smtClean="0"/>
              <a:t>“The well-known contrast between the energetic people of the most progressive parts of the temperate zone and the inert inhabitants of the tropics and even of intermediate regions, such as Persia, is largely due to climate… the people of the temperate zones rank so far above those of the other parts of the world that they are natural leaders.”</a:t>
            </a:r>
          </a:p>
          <a:p>
            <a:pPr eaLnBrk="1" hangingPunct="1">
              <a:buFontTx/>
              <a:buNone/>
            </a:pPr>
            <a:endParaRPr lang="en-US" altLang="en-US" smtClean="0"/>
          </a:p>
          <a:p>
            <a:pPr algn="r" eaLnBrk="1" hangingPunct="1">
              <a:buFontTx/>
              <a:buChar char="-"/>
            </a:pPr>
            <a:r>
              <a:rPr lang="en-US" altLang="en-US" smtClean="0"/>
              <a:t>Ellsworth Huntington and C.W. Cushing</a:t>
            </a:r>
          </a:p>
          <a:p>
            <a:pPr algn="r" eaLnBrk="1" hangingPunct="1">
              <a:buFontTx/>
              <a:buNone/>
            </a:pPr>
            <a:r>
              <a:rPr lang="en-US" altLang="en-US" i="1" smtClean="0"/>
              <a:t>Principles of Human Geography</a:t>
            </a:r>
            <a:r>
              <a:rPr lang="en-US" altLang="en-US" smtClean="0"/>
              <a:t>, 1940</a:t>
            </a:r>
            <a:endParaRPr lang="en-US" altLang="en-US" i="1" smtClean="0"/>
          </a:p>
        </p:txBody>
      </p:sp>
    </p:spTree>
  </p:cSld>
  <p:clrMapOvr>
    <a:masterClrMapping/>
  </p:clrMapOvr>
  <p:transition spd="slow">
    <p:blinds dir="ver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ltLang="en-US" sz="2800" smtClean="0"/>
              <a:t>5 Themes of Geography – Place &amp; Location</a:t>
            </a:r>
          </a:p>
        </p:txBody>
      </p:sp>
      <p:sp>
        <p:nvSpPr>
          <p:cNvPr id="75779" name="Content Placeholder 2"/>
          <p:cNvSpPr>
            <a:spLocks noGrp="1"/>
          </p:cNvSpPr>
          <p:nvPr>
            <p:ph idx="1"/>
          </p:nvPr>
        </p:nvSpPr>
        <p:spPr/>
        <p:txBody>
          <a:bodyPr/>
          <a:lstStyle/>
          <a:p>
            <a:r>
              <a:rPr lang="en-US" altLang="en-US" smtClean="0"/>
              <a:t>Toponyms are created for different reasons:</a:t>
            </a:r>
          </a:p>
          <a:p>
            <a:pPr lvl="1"/>
            <a:r>
              <a:rPr lang="en-US" altLang="en-US" smtClean="0"/>
              <a:t>A person</a:t>
            </a:r>
          </a:p>
          <a:p>
            <a:pPr lvl="1"/>
            <a:r>
              <a:rPr lang="en-US" altLang="en-US" smtClean="0"/>
              <a:t>Religion</a:t>
            </a:r>
          </a:p>
          <a:p>
            <a:pPr lvl="1"/>
            <a:r>
              <a:rPr lang="en-US" altLang="en-US" smtClean="0"/>
              <a:t>Other places</a:t>
            </a:r>
          </a:p>
          <a:p>
            <a:pPr lvl="1"/>
            <a:r>
              <a:rPr lang="en-US" altLang="en-US" smtClean="0"/>
              <a:t>Trait of the area</a:t>
            </a:r>
          </a:p>
          <a:p>
            <a:pPr lvl="1"/>
            <a:r>
              <a:rPr lang="en-US" altLang="en-US" smtClean="0"/>
              <a:t>Economy</a:t>
            </a:r>
          </a:p>
          <a:p>
            <a:pPr lvl="1"/>
            <a:r>
              <a:rPr lang="en-US" altLang="en-US" smtClean="0"/>
              <a:t>Ethnicity</a:t>
            </a:r>
          </a:p>
          <a:p>
            <a:pPr lvl="1"/>
            <a:r>
              <a:rPr lang="en-US" altLang="en-US" smtClean="0"/>
              <a:t>Physical Features</a:t>
            </a:r>
          </a:p>
          <a:p>
            <a:pPr lvl="1"/>
            <a:endParaRPr lang="en-US" altLang="en-US" smtClean="0"/>
          </a:p>
          <a:p>
            <a:r>
              <a:rPr lang="en-US" altLang="en-US" smtClean="0"/>
              <a:t>The Board of Geographical Names, operated by the US Geological Survey, was established to be the final say of names on US maps.</a:t>
            </a:r>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5779">
                                            <p:txEl>
                                              <p:pRg st="0" end="0"/>
                                            </p:txEl>
                                          </p:spTgt>
                                        </p:tgtEl>
                                        <p:attrNameLst>
                                          <p:attrName>style.visibility</p:attrName>
                                        </p:attrNameLst>
                                      </p:cBhvr>
                                      <p:to>
                                        <p:strVal val="visible"/>
                                      </p:to>
                                    </p:set>
                                    <p:animEffect transition="in" filter="wipe(down)">
                                      <p:cBhvr>
                                        <p:cTn id="7" dur="500"/>
                                        <p:tgtEl>
                                          <p:spTgt spid="757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5779">
                                            <p:txEl>
                                              <p:pRg st="1" end="1"/>
                                            </p:txEl>
                                          </p:spTgt>
                                        </p:tgtEl>
                                        <p:attrNameLst>
                                          <p:attrName>style.visibility</p:attrName>
                                        </p:attrNameLst>
                                      </p:cBhvr>
                                      <p:to>
                                        <p:strVal val="visible"/>
                                      </p:to>
                                    </p:set>
                                    <p:animEffect transition="in" filter="wipe(down)">
                                      <p:cBhvr>
                                        <p:cTn id="12" dur="500"/>
                                        <p:tgtEl>
                                          <p:spTgt spid="7577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5779">
                                            <p:txEl>
                                              <p:pRg st="2" end="2"/>
                                            </p:txEl>
                                          </p:spTgt>
                                        </p:tgtEl>
                                        <p:attrNameLst>
                                          <p:attrName>style.visibility</p:attrName>
                                        </p:attrNameLst>
                                      </p:cBhvr>
                                      <p:to>
                                        <p:strVal val="visible"/>
                                      </p:to>
                                    </p:set>
                                    <p:animEffect transition="in" filter="wipe(down)">
                                      <p:cBhvr>
                                        <p:cTn id="17" dur="500"/>
                                        <p:tgtEl>
                                          <p:spTgt spid="7577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5779">
                                            <p:txEl>
                                              <p:pRg st="3" end="3"/>
                                            </p:txEl>
                                          </p:spTgt>
                                        </p:tgtEl>
                                        <p:attrNameLst>
                                          <p:attrName>style.visibility</p:attrName>
                                        </p:attrNameLst>
                                      </p:cBhvr>
                                      <p:to>
                                        <p:strVal val="visible"/>
                                      </p:to>
                                    </p:set>
                                    <p:animEffect transition="in" filter="wipe(down)">
                                      <p:cBhvr>
                                        <p:cTn id="22" dur="500"/>
                                        <p:tgtEl>
                                          <p:spTgt spid="7577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5779">
                                            <p:txEl>
                                              <p:pRg st="4" end="4"/>
                                            </p:txEl>
                                          </p:spTgt>
                                        </p:tgtEl>
                                        <p:attrNameLst>
                                          <p:attrName>style.visibility</p:attrName>
                                        </p:attrNameLst>
                                      </p:cBhvr>
                                      <p:to>
                                        <p:strVal val="visible"/>
                                      </p:to>
                                    </p:set>
                                    <p:animEffect transition="in" filter="wipe(down)">
                                      <p:cBhvr>
                                        <p:cTn id="27" dur="500"/>
                                        <p:tgtEl>
                                          <p:spTgt spid="75779">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75779">
                                            <p:txEl>
                                              <p:pRg st="5" end="5"/>
                                            </p:txEl>
                                          </p:spTgt>
                                        </p:tgtEl>
                                        <p:attrNameLst>
                                          <p:attrName>style.visibility</p:attrName>
                                        </p:attrNameLst>
                                      </p:cBhvr>
                                      <p:to>
                                        <p:strVal val="visible"/>
                                      </p:to>
                                    </p:set>
                                    <p:animEffect transition="in" filter="wipe(down)">
                                      <p:cBhvr>
                                        <p:cTn id="32" dur="500"/>
                                        <p:tgtEl>
                                          <p:spTgt spid="75779">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75779">
                                            <p:txEl>
                                              <p:pRg st="6" end="6"/>
                                            </p:txEl>
                                          </p:spTgt>
                                        </p:tgtEl>
                                        <p:attrNameLst>
                                          <p:attrName>style.visibility</p:attrName>
                                        </p:attrNameLst>
                                      </p:cBhvr>
                                      <p:to>
                                        <p:strVal val="visible"/>
                                      </p:to>
                                    </p:set>
                                    <p:animEffect transition="in" filter="wipe(down)">
                                      <p:cBhvr>
                                        <p:cTn id="37" dur="500"/>
                                        <p:tgtEl>
                                          <p:spTgt spid="75779">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75779">
                                            <p:txEl>
                                              <p:pRg st="7" end="7"/>
                                            </p:txEl>
                                          </p:spTgt>
                                        </p:tgtEl>
                                        <p:attrNameLst>
                                          <p:attrName>style.visibility</p:attrName>
                                        </p:attrNameLst>
                                      </p:cBhvr>
                                      <p:to>
                                        <p:strVal val="visible"/>
                                      </p:to>
                                    </p:set>
                                    <p:animEffect transition="in" filter="wipe(down)">
                                      <p:cBhvr>
                                        <p:cTn id="42" dur="500"/>
                                        <p:tgtEl>
                                          <p:spTgt spid="75779">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75779">
                                            <p:txEl>
                                              <p:pRg st="9" end="9"/>
                                            </p:txEl>
                                          </p:spTgt>
                                        </p:tgtEl>
                                        <p:attrNameLst>
                                          <p:attrName>style.visibility</p:attrName>
                                        </p:attrNameLst>
                                      </p:cBhvr>
                                      <p:to>
                                        <p:strVal val="visible"/>
                                      </p:to>
                                    </p:set>
                                    <p:animEffect transition="in" filter="wipe(down)">
                                      <p:cBhvr>
                                        <p:cTn id="47" dur="500"/>
                                        <p:tgtEl>
                                          <p:spTgt spid="7577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9" grpId="0" build="p" bldLvl="3"/>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p:cNvSpPr>
            <a:spLocks noGrp="1"/>
          </p:cNvSpPr>
          <p:nvPr>
            <p:ph type="title"/>
          </p:nvPr>
        </p:nvSpPr>
        <p:spPr/>
        <p:txBody>
          <a:bodyPr/>
          <a:lstStyle/>
          <a:p>
            <a:pPr eaLnBrk="1" hangingPunct="1"/>
            <a:r>
              <a:rPr lang="en-US" altLang="en-US" smtClean="0"/>
              <a:t>History of Geography</a:t>
            </a:r>
          </a:p>
        </p:txBody>
      </p:sp>
      <p:sp>
        <p:nvSpPr>
          <p:cNvPr id="32771" name="Content Placeholder 2"/>
          <p:cNvSpPr>
            <a:spLocks noGrp="1"/>
          </p:cNvSpPr>
          <p:nvPr>
            <p:ph idx="1"/>
          </p:nvPr>
        </p:nvSpPr>
        <p:spPr/>
        <p:txBody>
          <a:bodyPr/>
          <a:lstStyle/>
          <a:p>
            <a:pPr eaLnBrk="1" hangingPunct="1"/>
            <a:r>
              <a:rPr lang="en-US" altLang="en-US" smtClean="0"/>
              <a:t>Environmental Determinism</a:t>
            </a:r>
          </a:p>
          <a:p>
            <a:pPr lvl="1" eaLnBrk="1" hangingPunct="1"/>
            <a:r>
              <a:rPr lang="en-US" altLang="en-US" smtClean="0"/>
              <a:t>Examples:</a:t>
            </a:r>
          </a:p>
          <a:p>
            <a:pPr lvl="2" eaLnBrk="1" hangingPunct="1"/>
            <a:r>
              <a:rPr lang="en-US" altLang="en-US" smtClean="0"/>
              <a:t>Peoples of the mountains were predestined by the rugged terrain to be simple, backward, conservative, unimaginative and freedom-loving</a:t>
            </a:r>
          </a:p>
          <a:p>
            <a:pPr lvl="2" eaLnBrk="1" hangingPunct="1"/>
            <a:endParaRPr lang="en-US" altLang="en-US" smtClean="0"/>
          </a:p>
          <a:p>
            <a:pPr lvl="2" eaLnBrk="1" hangingPunct="1"/>
            <a:r>
              <a:rPr lang="en-US" altLang="en-US" smtClean="0"/>
              <a:t>Dwellers in the desert were likely to believe in one god but live under the rule of tyrants</a:t>
            </a:r>
          </a:p>
          <a:p>
            <a:pPr lvl="2" eaLnBrk="1" hangingPunct="1"/>
            <a:endParaRPr lang="en-US" altLang="en-US" smtClean="0"/>
          </a:p>
          <a:p>
            <a:pPr lvl="2" eaLnBrk="1" hangingPunct="1"/>
            <a:r>
              <a:rPr lang="en-US" altLang="en-US" smtClean="0"/>
              <a:t>Temperate climates produced inventiveness, industriousness, and democracy</a:t>
            </a:r>
          </a:p>
          <a:p>
            <a:pPr lvl="2" eaLnBrk="1" hangingPunct="1"/>
            <a:endParaRPr lang="en-US" altLang="en-US" smtClean="0"/>
          </a:p>
          <a:p>
            <a:pPr lvl="2" eaLnBrk="1" hangingPunct="1"/>
            <a:r>
              <a:rPr lang="en-US" altLang="en-US" smtClean="0"/>
              <a:t>Coastlands produced great navigators and fisherman</a:t>
            </a:r>
          </a:p>
          <a:p>
            <a:pPr lvl="1" eaLnBrk="1" hangingPunct="1"/>
            <a:endParaRPr lang="en-US" altLang="en-US" smtClean="0"/>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animEffect transition="in" filter="wipe(down)">
                                      <p:cBhvr>
                                        <p:cTn id="7" dur="500"/>
                                        <p:tgtEl>
                                          <p:spTgt spid="32771">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2771">
                                            <p:txEl>
                                              <p:pRg st="1" end="1"/>
                                            </p:txEl>
                                          </p:spTgt>
                                        </p:tgtEl>
                                        <p:attrNameLst>
                                          <p:attrName>style.visibility</p:attrName>
                                        </p:attrNameLst>
                                      </p:cBhvr>
                                      <p:to>
                                        <p:strVal val="visible"/>
                                      </p:to>
                                    </p:set>
                                    <p:animEffect transition="in" filter="wipe(down)">
                                      <p:cBhvr>
                                        <p:cTn id="10" dur="500"/>
                                        <p:tgtEl>
                                          <p:spTgt spid="32771">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2771">
                                            <p:txEl>
                                              <p:pRg st="2" end="2"/>
                                            </p:txEl>
                                          </p:spTgt>
                                        </p:tgtEl>
                                        <p:attrNameLst>
                                          <p:attrName>style.visibility</p:attrName>
                                        </p:attrNameLst>
                                      </p:cBhvr>
                                      <p:to>
                                        <p:strVal val="visible"/>
                                      </p:to>
                                    </p:set>
                                    <p:animEffect transition="in" filter="wipe(down)">
                                      <p:cBhvr>
                                        <p:cTn id="13" dur="500"/>
                                        <p:tgtEl>
                                          <p:spTgt spid="32771">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2771">
                                            <p:txEl>
                                              <p:pRg st="4" end="4"/>
                                            </p:txEl>
                                          </p:spTgt>
                                        </p:tgtEl>
                                        <p:attrNameLst>
                                          <p:attrName>style.visibility</p:attrName>
                                        </p:attrNameLst>
                                      </p:cBhvr>
                                      <p:to>
                                        <p:strVal val="visible"/>
                                      </p:to>
                                    </p:set>
                                    <p:animEffect transition="in" filter="wipe(down)">
                                      <p:cBhvr>
                                        <p:cTn id="16" dur="500"/>
                                        <p:tgtEl>
                                          <p:spTgt spid="32771">
                                            <p:txEl>
                                              <p:pRg st="4" end="4"/>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2771">
                                            <p:txEl>
                                              <p:pRg st="6" end="6"/>
                                            </p:txEl>
                                          </p:spTgt>
                                        </p:tgtEl>
                                        <p:attrNameLst>
                                          <p:attrName>style.visibility</p:attrName>
                                        </p:attrNameLst>
                                      </p:cBhvr>
                                      <p:to>
                                        <p:strVal val="visible"/>
                                      </p:to>
                                    </p:set>
                                    <p:animEffect transition="in" filter="wipe(down)">
                                      <p:cBhvr>
                                        <p:cTn id="19" dur="500"/>
                                        <p:tgtEl>
                                          <p:spTgt spid="32771">
                                            <p:txEl>
                                              <p:pRg st="6" end="6"/>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2771">
                                            <p:txEl>
                                              <p:pRg st="8" end="8"/>
                                            </p:txEl>
                                          </p:spTgt>
                                        </p:tgtEl>
                                        <p:attrNameLst>
                                          <p:attrName>style.visibility</p:attrName>
                                        </p:attrNameLst>
                                      </p:cBhvr>
                                      <p:to>
                                        <p:strVal val="visible"/>
                                      </p:to>
                                    </p:set>
                                    <p:animEffect transition="in" filter="wipe(down)">
                                      <p:cBhvr>
                                        <p:cTn id="22" dur="500"/>
                                        <p:tgtEl>
                                          <p:spTgt spid="3277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itle 1"/>
          <p:cNvSpPr>
            <a:spLocks noGrp="1"/>
          </p:cNvSpPr>
          <p:nvPr>
            <p:ph type="title"/>
          </p:nvPr>
        </p:nvSpPr>
        <p:spPr/>
        <p:txBody>
          <a:bodyPr/>
          <a:lstStyle/>
          <a:p>
            <a:pPr eaLnBrk="1" hangingPunct="1"/>
            <a:r>
              <a:rPr lang="en-US" altLang="en-US" smtClean="0"/>
              <a:t>History of Geography</a:t>
            </a:r>
          </a:p>
        </p:txBody>
      </p:sp>
      <p:sp>
        <p:nvSpPr>
          <p:cNvPr id="33795" name="Content Placeholder 2"/>
          <p:cNvSpPr>
            <a:spLocks noGrp="1"/>
          </p:cNvSpPr>
          <p:nvPr>
            <p:ph idx="1"/>
          </p:nvPr>
        </p:nvSpPr>
        <p:spPr/>
        <p:txBody>
          <a:bodyPr/>
          <a:lstStyle/>
          <a:p>
            <a:pPr eaLnBrk="1" hangingPunct="1"/>
            <a:r>
              <a:rPr lang="en-US" altLang="en-US" smtClean="0"/>
              <a:t>Environmental Determinism</a:t>
            </a:r>
          </a:p>
          <a:p>
            <a:pPr lvl="1" eaLnBrk="1" hangingPunct="1"/>
            <a:r>
              <a:rPr lang="en-US" altLang="en-US" smtClean="0"/>
              <a:t>Provided an excuse for colonialism</a:t>
            </a:r>
          </a:p>
          <a:p>
            <a:pPr lvl="2" eaLnBrk="1" hangingPunct="1"/>
            <a:r>
              <a:rPr lang="en-US" altLang="en-US" smtClean="0"/>
              <a:t>“Because the natives of tropical climates (Latin America and Africa) were naturally lazy and slow, they would benefit from the presence of the naturally stronger, smarter, and more industrious peoples who came from more temperate lands (Europe).”</a:t>
            </a:r>
          </a:p>
          <a:p>
            <a:pPr lvl="2" eaLnBrk="1" hangingPunct="1"/>
            <a:endParaRPr lang="en-US" altLang="en-US" smtClean="0"/>
          </a:p>
          <a:p>
            <a:pPr lvl="1" eaLnBrk="1" hangingPunct="1"/>
            <a:r>
              <a:rPr lang="en-US" altLang="en-US" smtClean="0"/>
              <a:t>Dismissed as being prejudicial and incorrect.</a:t>
            </a:r>
          </a:p>
          <a:p>
            <a:pPr lvl="1" eaLnBrk="1" hangingPunct="1"/>
            <a:endParaRPr lang="en-US" altLang="en-US" smtClean="0"/>
          </a:p>
          <a:p>
            <a:pPr lvl="1" eaLnBrk="1" hangingPunct="1"/>
            <a:r>
              <a:rPr lang="en-US" altLang="en-US" smtClean="0"/>
              <a:t>Determinists made the mistake of overemphasizing the role of environment.  This does not mean environment does not have an effect; it is one of many reasons.</a:t>
            </a:r>
          </a:p>
          <a:p>
            <a:pPr lvl="1" eaLnBrk="1" hangingPunct="1">
              <a:buFontTx/>
              <a:buNone/>
            </a:pPr>
            <a:endParaRPr lang="en-US" altLang="en-US" smtClean="0"/>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animEffect transition="in" filter="wipe(down)">
                                      <p:cBhvr>
                                        <p:cTn id="7" dur="500"/>
                                        <p:tgtEl>
                                          <p:spTgt spid="33795">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3795">
                                            <p:txEl>
                                              <p:pRg st="1" end="1"/>
                                            </p:txEl>
                                          </p:spTgt>
                                        </p:tgtEl>
                                        <p:attrNameLst>
                                          <p:attrName>style.visibility</p:attrName>
                                        </p:attrNameLst>
                                      </p:cBhvr>
                                      <p:to>
                                        <p:strVal val="visible"/>
                                      </p:to>
                                    </p:set>
                                    <p:animEffect transition="in" filter="wipe(down)">
                                      <p:cBhvr>
                                        <p:cTn id="10" dur="500"/>
                                        <p:tgtEl>
                                          <p:spTgt spid="33795">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3795">
                                            <p:txEl>
                                              <p:pRg st="2" end="2"/>
                                            </p:txEl>
                                          </p:spTgt>
                                        </p:tgtEl>
                                        <p:attrNameLst>
                                          <p:attrName>style.visibility</p:attrName>
                                        </p:attrNameLst>
                                      </p:cBhvr>
                                      <p:to>
                                        <p:strVal val="visible"/>
                                      </p:to>
                                    </p:set>
                                    <p:animEffect transition="in" filter="wipe(down)">
                                      <p:cBhvr>
                                        <p:cTn id="13" dur="500"/>
                                        <p:tgtEl>
                                          <p:spTgt spid="33795">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3795">
                                            <p:txEl>
                                              <p:pRg st="4" end="4"/>
                                            </p:txEl>
                                          </p:spTgt>
                                        </p:tgtEl>
                                        <p:attrNameLst>
                                          <p:attrName>style.visibility</p:attrName>
                                        </p:attrNameLst>
                                      </p:cBhvr>
                                      <p:to>
                                        <p:strVal val="visible"/>
                                      </p:to>
                                    </p:set>
                                    <p:animEffect transition="in" filter="wipe(down)">
                                      <p:cBhvr>
                                        <p:cTn id="16" dur="500"/>
                                        <p:tgtEl>
                                          <p:spTgt spid="33795">
                                            <p:txEl>
                                              <p:pRg st="4" end="4"/>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3795">
                                            <p:txEl>
                                              <p:pRg st="6" end="6"/>
                                            </p:txEl>
                                          </p:spTgt>
                                        </p:tgtEl>
                                        <p:attrNameLst>
                                          <p:attrName>style.visibility</p:attrName>
                                        </p:attrNameLst>
                                      </p:cBhvr>
                                      <p:to>
                                        <p:strVal val="visible"/>
                                      </p:to>
                                    </p:set>
                                    <p:animEffect transition="in" filter="wipe(down)">
                                      <p:cBhvr>
                                        <p:cTn id="19" dur="500"/>
                                        <p:tgtEl>
                                          <p:spTgt spid="337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itle 1"/>
          <p:cNvSpPr>
            <a:spLocks noGrp="1"/>
          </p:cNvSpPr>
          <p:nvPr>
            <p:ph type="title"/>
          </p:nvPr>
        </p:nvSpPr>
        <p:spPr/>
        <p:txBody>
          <a:bodyPr/>
          <a:lstStyle/>
          <a:p>
            <a:pPr eaLnBrk="1" hangingPunct="1"/>
            <a:r>
              <a:rPr lang="en-US" altLang="en-US" smtClean="0"/>
              <a:t>History of Geography</a:t>
            </a:r>
          </a:p>
        </p:txBody>
      </p:sp>
      <p:sp>
        <p:nvSpPr>
          <p:cNvPr id="34819" name="Content Placeholder 2"/>
          <p:cNvSpPr>
            <a:spLocks noGrp="1"/>
          </p:cNvSpPr>
          <p:nvPr>
            <p:ph idx="1"/>
          </p:nvPr>
        </p:nvSpPr>
        <p:spPr/>
        <p:txBody>
          <a:bodyPr/>
          <a:lstStyle/>
          <a:p>
            <a:pPr eaLnBrk="1" hangingPunct="1"/>
            <a:r>
              <a:rPr lang="en-US" altLang="en-US" smtClean="0"/>
              <a:t>Possiblism</a:t>
            </a:r>
          </a:p>
          <a:p>
            <a:pPr lvl="1" eaLnBrk="1" hangingPunct="1"/>
            <a:r>
              <a:rPr lang="en-US" altLang="en-US" smtClean="0"/>
              <a:t>The physical environment may limit some human activities, but people have the ability to adjust to their environment.</a:t>
            </a:r>
          </a:p>
          <a:p>
            <a:pPr lvl="1" eaLnBrk="1" hangingPunct="1"/>
            <a:endParaRPr lang="en-US" altLang="en-US" smtClean="0"/>
          </a:p>
          <a:p>
            <a:pPr lvl="1" eaLnBrk="1" hangingPunct="1"/>
            <a:r>
              <a:rPr lang="en-US" altLang="en-US" smtClean="0"/>
              <a:t>People make choices based upon factors offered by the environment.</a:t>
            </a:r>
          </a:p>
          <a:p>
            <a:pPr lvl="1" eaLnBrk="1" hangingPunct="1"/>
            <a:endParaRPr lang="en-US" altLang="en-US" smtClean="0"/>
          </a:p>
          <a:p>
            <a:pPr lvl="1" eaLnBrk="1" hangingPunct="1"/>
            <a:r>
              <a:rPr lang="en-US" altLang="en-US" smtClean="0"/>
              <a:t>Environment helps shape culture, however it is ultimately dependent upon the choices people make among the possibilities.</a:t>
            </a:r>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animEffect transition="in" filter="wipe(down)">
                                      <p:cBhvr>
                                        <p:cTn id="7" dur="500"/>
                                        <p:tgtEl>
                                          <p:spTgt spid="34819">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4819">
                                            <p:txEl>
                                              <p:pRg st="1" end="1"/>
                                            </p:txEl>
                                          </p:spTgt>
                                        </p:tgtEl>
                                        <p:attrNameLst>
                                          <p:attrName>style.visibility</p:attrName>
                                        </p:attrNameLst>
                                      </p:cBhvr>
                                      <p:to>
                                        <p:strVal val="visible"/>
                                      </p:to>
                                    </p:set>
                                    <p:animEffect transition="in" filter="wipe(down)">
                                      <p:cBhvr>
                                        <p:cTn id="10" dur="500"/>
                                        <p:tgtEl>
                                          <p:spTgt spid="34819">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4819">
                                            <p:txEl>
                                              <p:pRg st="3" end="3"/>
                                            </p:txEl>
                                          </p:spTgt>
                                        </p:tgtEl>
                                        <p:attrNameLst>
                                          <p:attrName>style.visibility</p:attrName>
                                        </p:attrNameLst>
                                      </p:cBhvr>
                                      <p:to>
                                        <p:strVal val="visible"/>
                                      </p:to>
                                    </p:set>
                                    <p:animEffect transition="in" filter="wipe(down)">
                                      <p:cBhvr>
                                        <p:cTn id="13" dur="500"/>
                                        <p:tgtEl>
                                          <p:spTgt spid="34819">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4819">
                                            <p:txEl>
                                              <p:pRg st="5" end="5"/>
                                            </p:txEl>
                                          </p:spTgt>
                                        </p:tgtEl>
                                        <p:attrNameLst>
                                          <p:attrName>style.visibility</p:attrName>
                                        </p:attrNameLst>
                                      </p:cBhvr>
                                      <p:to>
                                        <p:strVal val="visible"/>
                                      </p:to>
                                    </p:set>
                                    <p:animEffect transition="in" filter="wipe(down)">
                                      <p:cBhvr>
                                        <p:cTn id="16" dur="500"/>
                                        <p:tgtEl>
                                          <p:spTgt spid="3481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altLang="en-US" sz="2800" smtClean="0"/>
              <a:t>5 Themes of Geography – Place &amp; Location</a:t>
            </a:r>
          </a:p>
        </p:txBody>
      </p:sp>
      <p:sp>
        <p:nvSpPr>
          <p:cNvPr id="76803" name="Content Placeholder 2"/>
          <p:cNvSpPr>
            <a:spLocks noGrp="1"/>
          </p:cNvSpPr>
          <p:nvPr>
            <p:ph idx="1"/>
          </p:nvPr>
        </p:nvSpPr>
        <p:spPr/>
        <p:txBody>
          <a:bodyPr/>
          <a:lstStyle/>
          <a:p>
            <a:r>
              <a:rPr lang="en-US" altLang="en-US" b="1" u="sng" smtClean="0"/>
              <a:t>Site</a:t>
            </a:r>
            <a:r>
              <a:rPr lang="en-US" altLang="en-US" smtClean="0"/>
              <a:t> – the internal physical character of a place</a:t>
            </a:r>
          </a:p>
          <a:p>
            <a:pPr lvl="1"/>
            <a:r>
              <a:rPr lang="en-US" altLang="en-US" smtClean="0"/>
              <a:t>Characteristics include:</a:t>
            </a:r>
          </a:p>
          <a:p>
            <a:pPr lvl="2"/>
            <a:r>
              <a:rPr lang="en-US" altLang="en-US" smtClean="0"/>
              <a:t>Climate</a:t>
            </a:r>
          </a:p>
          <a:p>
            <a:pPr lvl="2"/>
            <a:r>
              <a:rPr lang="en-US" altLang="en-US" smtClean="0"/>
              <a:t>Water resources</a:t>
            </a:r>
          </a:p>
          <a:p>
            <a:pPr lvl="2"/>
            <a:r>
              <a:rPr lang="en-US" altLang="en-US" smtClean="0"/>
              <a:t>Topography</a:t>
            </a:r>
          </a:p>
          <a:p>
            <a:pPr lvl="2"/>
            <a:r>
              <a:rPr lang="en-US" altLang="en-US" smtClean="0"/>
              <a:t>Soil</a:t>
            </a:r>
          </a:p>
          <a:p>
            <a:pPr lvl="2"/>
            <a:r>
              <a:rPr lang="en-US" altLang="en-US" smtClean="0"/>
              <a:t>Vegetation</a:t>
            </a:r>
          </a:p>
          <a:p>
            <a:pPr lvl="2"/>
            <a:r>
              <a:rPr lang="en-US" altLang="en-US" smtClean="0"/>
              <a:t>Latitude</a:t>
            </a:r>
          </a:p>
          <a:p>
            <a:pPr lvl="2"/>
            <a:r>
              <a:rPr lang="en-US" altLang="en-US" smtClean="0"/>
              <a:t>Elevation</a:t>
            </a:r>
          </a:p>
          <a:p>
            <a:pPr lvl="2"/>
            <a:endParaRPr lang="en-US" altLang="en-US" smtClean="0"/>
          </a:p>
          <a:p>
            <a:pPr lvl="1"/>
            <a:r>
              <a:rPr lang="en-US" altLang="en-US" smtClean="0"/>
              <a:t>People consider these characteristics when selecting locations</a:t>
            </a:r>
          </a:p>
          <a:p>
            <a:pPr lvl="1"/>
            <a:endParaRPr lang="en-US" altLang="en-US" smtClean="0"/>
          </a:p>
          <a:p>
            <a:pPr lvl="1"/>
            <a:r>
              <a:rPr lang="en-US" altLang="en-US" smtClean="0"/>
              <a:t>Absolute Location</a:t>
            </a:r>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6803">
                                            <p:txEl>
                                              <p:pRg st="0" end="0"/>
                                            </p:txEl>
                                          </p:spTgt>
                                        </p:tgtEl>
                                        <p:attrNameLst>
                                          <p:attrName>style.visibility</p:attrName>
                                        </p:attrNameLst>
                                      </p:cBhvr>
                                      <p:to>
                                        <p:strVal val="visible"/>
                                      </p:to>
                                    </p:set>
                                    <p:animEffect transition="in" filter="wipe(down)">
                                      <p:cBhvr>
                                        <p:cTn id="7" dur="500"/>
                                        <p:tgtEl>
                                          <p:spTgt spid="7680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6803">
                                            <p:txEl>
                                              <p:pRg st="1" end="1"/>
                                            </p:txEl>
                                          </p:spTgt>
                                        </p:tgtEl>
                                        <p:attrNameLst>
                                          <p:attrName>style.visibility</p:attrName>
                                        </p:attrNameLst>
                                      </p:cBhvr>
                                      <p:to>
                                        <p:strVal val="visible"/>
                                      </p:to>
                                    </p:set>
                                    <p:animEffect transition="in" filter="wipe(down)">
                                      <p:cBhvr>
                                        <p:cTn id="12" dur="500"/>
                                        <p:tgtEl>
                                          <p:spTgt spid="7680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6803">
                                            <p:txEl>
                                              <p:pRg st="2" end="2"/>
                                            </p:txEl>
                                          </p:spTgt>
                                        </p:tgtEl>
                                        <p:attrNameLst>
                                          <p:attrName>style.visibility</p:attrName>
                                        </p:attrNameLst>
                                      </p:cBhvr>
                                      <p:to>
                                        <p:strVal val="visible"/>
                                      </p:to>
                                    </p:set>
                                    <p:animEffect transition="in" filter="wipe(down)">
                                      <p:cBhvr>
                                        <p:cTn id="17" dur="500"/>
                                        <p:tgtEl>
                                          <p:spTgt spid="7680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6803">
                                            <p:txEl>
                                              <p:pRg st="3" end="3"/>
                                            </p:txEl>
                                          </p:spTgt>
                                        </p:tgtEl>
                                        <p:attrNameLst>
                                          <p:attrName>style.visibility</p:attrName>
                                        </p:attrNameLst>
                                      </p:cBhvr>
                                      <p:to>
                                        <p:strVal val="visible"/>
                                      </p:to>
                                    </p:set>
                                    <p:animEffect transition="in" filter="wipe(down)">
                                      <p:cBhvr>
                                        <p:cTn id="22" dur="500"/>
                                        <p:tgtEl>
                                          <p:spTgt spid="7680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6803">
                                            <p:txEl>
                                              <p:pRg st="4" end="4"/>
                                            </p:txEl>
                                          </p:spTgt>
                                        </p:tgtEl>
                                        <p:attrNameLst>
                                          <p:attrName>style.visibility</p:attrName>
                                        </p:attrNameLst>
                                      </p:cBhvr>
                                      <p:to>
                                        <p:strVal val="visible"/>
                                      </p:to>
                                    </p:set>
                                    <p:animEffect transition="in" filter="wipe(down)">
                                      <p:cBhvr>
                                        <p:cTn id="27" dur="500"/>
                                        <p:tgtEl>
                                          <p:spTgt spid="7680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76803">
                                            <p:txEl>
                                              <p:pRg st="5" end="5"/>
                                            </p:txEl>
                                          </p:spTgt>
                                        </p:tgtEl>
                                        <p:attrNameLst>
                                          <p:attrName>style.visibility</p:attrName>
                                        </p:attrNameLst>
                                      </p:cBhvr>
                                      <p:to>
                                        <p:strVal val="visible"/>
                                      </p:to>
                                    </p:set>
                                    <p:animEffect transition="in" filter="wipe(down)">
                                      <p:cBhvr>
                                        <p:cTn id="32" dur="500"/>
                                        <p:tgtEl>
                                          <p:spTgt spid="7680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76803">
                                            <p:txEl>
                                              <p:pRg st="6" end="6"/>
                                            </p:txEl>
                                          </p:spTgt>
                                        </p:tgtEl>
                                        <p:attrNameLst>
                                          <p:attrName>style.visibility</p:attrName>
                                        </p:attrNameLst>
                                      </p:cBhvr>
                                      <p:to>
                                        <p:strVal val="visible"/>
                                      </p:to>
                                    </p:set>
                                    <p:animEffect transition="in" filter="wipe(down)">
                                      <p:cBhvr>
                                        <p:cTn id="37" dur="500"/>
                                        <p:tgtEl>
                                          <p:spTgt spid="7680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76803">
                                            <p:txEl>
                                              <p:pRg st="7" end="7"/>
                                            </p:txEl>
                                          </p:spTgt>
                                        </p:tgtEl>
                                        <p:attrNameLst>
                                          <p:attrName>style.visibility</p:attrName>
                                        </p:attrNameLst>
                                      </p:cBhvr>
                                      <p:to>
                                        <p:strVal val="visible"/>
                                      </p:to>
                                    </p:set>
                                    <p:animEffect transition="in" filter="wipe(down)">
                                      <p:cBhvr>
                                        <p:cTn id="42" dur="500"/>
                                        <p:tgtEl>
                                          <p:spTgt spid="76803">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76803">
                                            <p:txEl>
                                              <p:pRg st="8" end="8"/>
                                            </p:txEl>
                                          </p:spTgt>
                                        </p:tgtEl>
                                        <p:attrNameLst>
                                          <p:attrName>style.visibility</p:attrName>
                                        </p:attrNameLst>
                                      </p:cBhvr>
                                      <p:to>
                                        <p:strVal val="visible"/>
                                      </p:to>
                                    </p:set>
                                    <p:animEffect transition="in" filter="wipe(down)">
                                      <p:cBhvr>
                                        <p:cTn id="47" dur="500"/>
                                        <p:tgtEl>
                                          <p:spTgt spid="76803">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76803">
                                            <p:txEl>
                                              <p:pRg st="10" end="10"/>
                                            </p:txEl>
                                          </p:spTgt>
                                        </p:tgtEl>
                                        <p:attrNameLst>
                                          <p:attrName>style.visibility</p:attrName>
                                        </p:attrNameLst>
                                      </p:cBhvr>
                                      <p:to>
                                        <p:strVal val="visible"/>
                                      </p:to>
                                    </p:set>
                                    <p:animEffect transition="in" filter="wipe(down)">
                                      <p:cBhvr>
                                        <p:cTn id="52" dur="500"/>
                                        <p:tgtEl>
                                          <p:spTgt spid="76803">
                                            <p:txEl>
                                              <p:pRg st="10" end="10"/>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76803">
                                            <p:txEl>
                                              <p:pRg st="12" end="12"/>
                                            </p:txEl>
                                          </p:spTgt>
                                        </p:tgtEl>
                                        <p:attrNameLst>
                                          <p:attrName>style.visibility</p:attrName>
                                        </p:attrNameLst>
                                      </p:cBhvr>
                                      <p:to>
                                        <p:strVal val="visible"/>
                                      </p:to>
                                    </p:set>
                                    <p:animEffect transition="in" filter="wipe(down)">
                                      <p:cBhvr>
                                        <p:cTn id="57" dur="500"/>
                                        <p:tgtEl>
                                          <p:spTgt spid="7680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build="p" bldLvl="3"/>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altLang="en-US" sz="2800" smtClean="0"/>
              <a:t>5 Themes of Geography – Place &amp; Location</a:t>
            </a:r>
          </a:p>
        </p:txBody>
      </p:sp>
      <p:sp>
        <p:nvSpPr>
          <p:cNvPr id="77827" name="Content Placeholder 2"/>
          <p:cNvSpPr>
            <a:spLocks noGrp="1"/>
          </p:cNvSpPr>
          <p:nvPr>
            <p:ph idx="1"/>
          </p:nvPr>
        </p:nvSpPr>
        <p:spPr/>
        <p:txBody>
          <a:bodyPr/>
          <a:lstStyle/>
          <a:p>
            <a:r>
              <a:rPr lang="en-US" altLang="en-US" b="1" u="sng" smtClean="0"/>
              <a:t>Situation</a:t>
            </a:r>
            <a:r>
              <a:rPr lang="en-US" altLang="en-US" smtClean="0"/>
              <a:t> – the location of a place relative to other places</a:t>
            </a:r>
          </a:p>
          <a:p>
            <a:endParaRPr lang="en-US" altLang="en-US" smtClean="0"/>
          </a:p>
          <a:p>
            <a:r>
              <a:rPr lang="en-US" altLang="en-US" smtClean="0"/>
              <a:t>Relative Location</a:t>
            </a:r>
          </a:p>
          <a:p>
            <a:endParaRPr lang="en-US" altLang="en-US" smtClean="0"/>
          </a:p>
          <a:p>
            <a:r>
              <a:rPr lang="en-US" altLang="en-US" smtClean="0"/>
              <a:t>Situation helps find an unfamiliar place by comparing its location with a familiar one</a:t>
            </a:r>
          </a:p>
          <a:p>
            <a:endParaRPr lang="en-US" altLang="en-US" smtClean="0"/>
          </a:p>
          <a:p>
            <a:r>
              <a:rPr lang="en-US" altLang="en-US" smtClean="0"/>
              <a:t>Situation helps us understand the importance of a location</a:t>
            </a:r>
          </a:p>
          <a:p>
            <a:pPr lvl="1"/>
            <a:r>
              <a:rPr lang="en-US" altLang="en-US" smtClean="0"/>
              <a:t>Accessibility</a:t>
            </a:r>
          </a:p>
          <a:p>
            <a:pPr lvl="1"/>
            <a:endParaRPr lang="en-US" altLang="en-US" smtClean="0"/>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7827">
                                            <p:txEl>
                                              <p:pRg st="0" end="0"/>
                                            </p:txEl>
                                          </p:spTgt>
                                        </p:tgtEl>
                                        <p:attrNameLst>
                                          <p:attrName>style.visibility</p:attrName>
                                        </p:attrNameLst>
                                      </p:cBhvr>
                                      <p:to>
                                        <p:strVal val="visible"/>
                                      </p:to>
                                    </p:set>
                                    <p:animEffect transition="in" filter="wipe(down)">
                                      <p:cBhvr>
                                        <p:cTn id="7" dur="500"/>
                                        <p:tgtEl>
                                          <p:spTgt spid="7782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7827">
                                            <p:txEl>
                                              <p:pRg st="2" end="2"/>
                                            </p:txEl>
                                          </p:spTgt>
                                        </p:tgtEl>
                                        <p:attrNameLst>
                                          <p:attrName>style.visibility</p:attrName>
                                        </p:attrNameLst>
                                      </p:cBhvr>
                                      <p:to>
                                        <p:strVal val="visible"/>
                                      </p:to>
                                    </p:set>
                                    <p:animEffect transition="in" filter="wipe(down)">
                                      <p:cBhvr>
                                        <p:cTn id="12" dur="500"/>
                                        <p:tgtEl>
                                          <p:spTgt spid="7782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7827">
                                            <p:txEl>
                                              <p:pRg st="4" end="4"/>
                                            </p:txEl>
                                          </p:spTgt>
                                        </p:tgtEl>
                                        <p:attrNameLst>
                                          <p:attrName>style.visibility</p:attrName>
                                        </p:attrNameLst>
                                      </p:cBhvr>
                                      <p:to>
                                        <p:strVal val="visible"/>
                                      </p:to>
                                    </p:set>
                                    <p:animEffect transition="in" filter="wipe(down)">
                                      <p:cBhvr>
                                        <p:cTn id="17" dur="500"/>
                                        <p:tgtEl>
                                          <p:spTgt spid="77827">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7827">
                                            <p:txEl>
                                              <p:pRg st="6" end="6"/>
                                            </p:txEl>
                                          </p:spTgt>
                                        </p:tgtEl>
                                        <p:attrNameLst>
                                          <p:attrName>style.visibility</p:attrName>
                                        </p:attrNameLst>
                                      </p:cBhvr>
                                      <p:to>
                                        <p:strVal val="visible"/>
                                      </p:to>
                                    </p:set>
                                    <p:animEffect transition="in" filter="wipe(down)">
                                      <p:cBhvr>
                                        <p:cTn id="22" dur="500"/>
                                        <p:tgtEl>
                                          <p:spTgt spid="77827">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7827">
                                            <p:txEl>
                                              <p:pRg st="7" end="7"/>
                                            </p:txEl>
                                          </p:spTgt>
                                        </p:tgtEl>
                                        <p:attrNameLst>
                                          <p:attrName>style.visibility</p:attrName>
                                        </p:attrNameLst>
                                      </p:cBhvr>
                                      <p:to>
                                        <p:strVal val="visible"/>
                                      </p:to>
                                    </p:set>
                                    <p:animEffect transition="in" filter="wipe(down)">
                                      <p:cBhvr>
                                        <p:cTn id="27" dur="500"/>
                                        <p:tgtEl>
                                          <p:spTgt spid="7782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7" grpId="0" build="p" bldLvl="3"/>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altLang="en-US" sz="2800" smtClean="0"/>
              <a:t>5 Themes of Geography – Place &amp; Location</a:t>
            </a:r>
          </a:p>
        </p:txBody>
      </p:sp>
      <p:sp>
        <p:nvSpPr>
          <p:cNvPr id="78851" name="Content Placeholder 2"/>
          <p:cNvSpPr>
            <a:spLocks noGrp="1"/>
          </p:cNvSpPr>
          <p:nvPr>
            <p:ph idx="1"/>
          </p:nvPr>
        </p:nvSpPr>
        <p:spPr/>
        <p:txBody>
          <a:bodyPr/>
          <a:lstStyle/>
          <a:p>
            <a:r>
              <a:rPr lang="en-US" altLang="en-US" b="1" u="sng" smtClean="0"/>
              <a:t>Mathematical Location </a:t>
            </a:r>
            <a:r>
              <a:rPr lang="en-US" altLang="en-US" smtClean="0"/>
              <a:t>– describing places on Earth in precise terms</a:t>
            </a:r>
          </a:p>
          <a:p>
            <a:endParaRPr lang="en-US" altLang="en-US" smtClean="0"/>
          </a:p>
          <a:p>
            <a:r>
              <a:rPr lang="en-US" altLang="en-US" b="1" u="sng" smtClean="0"/>
              <a:t>Grid Pattern </a:t>
            </a:r>
            <a:r>
              <a:rPr lang="en-US" altLang="en-US" smtClean="0"/>
              <a:t>– two sets of imaginary lines drawn over the Earth’s surface.</a:t>
            </a:r>
          </a:p>
          <a:p>
            <a:pPr lvl="1"/>
            <a:r>
              <a:rPr lang="en-US" altLang="en-US" b="1" smtClean="0"/>
              <a:t>Meridian</a:t>
            </a:r>
            <a:r>
              <a:rPr lang="en-US" altLang="en-US" smtClean="0"/>
              <a:t> – an arc drawn between the north and south poles</a:t>
            </a:r>
          </a:p>
          <a:p>
            <a:pPr lvl="1"/>
            <a:r>
              <a:rPr lang="en-US" altLang="en-US" b="1" smtClean="0"/>
              <a:t>Parallel</a:t>
            </a:r>
            <a:r>
              <a:rPr lang="en-US" altLang="en-US" smtClean="0"/>
              <a:t> – a circle drawn around the globe parallel to the equator.  These are at right angles to the meridians</a:t>
            </a:r>
          </a:p>
        </p:txBody>
      </p:sp>
    </p:spTree>
    <p:extLst>
      <p:ext uri="{BB962C8B-B14F-4D97-AF65-F5344CB8AC3E}">
        <p14:creationId xmlns:p14="http://schemas.microsoft.com/office/powerpoint/2010/main" val="90541888"/>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8851">
                                            <p:txEl>
                                              <p:pRg st="0" end="0"/>
                                            </p:txEl>
                                          </p:spTgt>
                                        </p:tgtEl>
                                        <p:attrNameLst>
                                          <p:attrName>style.visibility</p:attrName>
                                        </p:attrNameLst>
                                      </p:cBhvr>
                                      <p:to>
                                        <p:strVal val="visible"/>
                                      </p:to>
                                    </p:set>
                                    <p:animEffect transition="in" filter="wipe(down)">
                                      <p:cBhvr>
                                        <p:cTn id="7" dur="500"/>
                                        <p:tgtEl>
                                          <p:spTgt spid="7885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8851">
                                            <p:txEl>
                                              <p:pRg st="2" end="2"/>
                                            </p:txEl>
                                          </p:spTgt>
                                        </p:tgtEl>
                                        <p:attrNameLst>
                                          <p:attrName>style.visibility</p:attrName>
                                        </p:attrNameLst>
                                      </p:cBhvr>
                                      <p:to>
                                        <p:strVal val="visible"/>
                                      </p:to>
                                    </p:set>
                                    <p:animEffect transition="in" filter="wipe(down)">
                                      <p:cBhvr>
                                        <p:cTn id="12" dur="500"/>
                                        <p:tgtEl>
                                          <p:spTgt spid="7885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8851">
                                            <p:txEl>
                                              <p:pRg st="3" end="3"/>
                                            </p:txEl>
                                          </p:spTgt>
                                        </p:tgtEl>
                                        <p:attrNameLst>
                                          <p:attrName>style.visibility</p:attrName>
                                        </p:attrNameLst>
                                      </p:cBhvr>
                                      <p:to>
                                        <p:strVal val="visible"/>
                                      </p:to>
                                    </p:set>
                                    <p:animEffect transition="in" filter="wipe(down)">
                                      <p:cBhvr>
                                        <p:cTn id="17" dur="500"/>
                                        <p:tgtEl>
                                          <p:spTgt spid="78851">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8851">
                                            <p:txEl>
                                              <p:pRg st="4" end="4"/>
                                            </p:txEl>
                                          </p:spTgt>
                                        </p:tgtEl>
                                        <p:attrNameLst>
                                          <p:attrName>style.visibility</p:attrName>
                                        </p:attrNameLst>
                                      </p:cBhvr>
                                      <p:to>
                                        <p:strVal val="visible"/>
                                      </p:to>
                                    </p:set>
                                    <p:animEffect transition="in" filter="wipe(down)">
                                      <p:cBhvr>
                                        <p:cTn id="22" dur="500"/>
                                        <p:tgtEl>
                                          <p:spTgt spid="7885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1" grpId="0" build="p" bldLvl="3"/>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endParaRPr lang="en-US" altLang="en-US" smtClean="0"/>
          </a:p>
        </p:txBody>
      </p:sp>
      <p:pic>
        <p:nvPicPr>
          <p:cNvPr id="43011"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0" y="0"/>
            <a:ext cx="9153525" cy="6929438"/>
          </a:xfrm>
        </p:spPr>
      </p:pic>
    </p:spTree>
  </p:cSld>
  <p:clrMapOvr>
    <a:masterClrMapping/>
  </p:clrMapOvr>
  <p:transition spd="slow">
    <p:blinds dir="ver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US" altLang="en-US" sz="2800" smtClean="0"/>
              <a:t>5 Themes of Geography – Place &amp; Location</a:t>
            </a:r>
          </a:p>
        </p:txBody>
      </p:sp>
      <p:sp>
        <p:nvSpPr>
          <p:cNvPr id="79875" name="Content Placeholder 2"/>
          <p:cNvSpPr>
            <a:spLocks noGrp="1"/>
          </p:cNvSpPr>
          <p:nvPr>
            <p:ph idx="1"/>
          </p:nvPr>
        </p:nvSpPr>
        <p:spPr/>
        <p:txBody>
          <a:bodyPr/>
          <a:lstStyle/>
          <a:p>
            <a:r>
              <a:rPr lang="en-US" altLang="en-US" b="1" smtClean="0"/>
              <a:t>Meridians</a:t>
            </a:r>
            <a:r>
              <a:rPr lang="en-US" altLang="en-US" smtClean="0"/>
              <a:t> are identified on the Earth’s surface by a numbering system called </a:t>
            </a:r>
            <a:r>
              <a:rPr lang="en-US" altLang="en-US" b="1" smtClean="0"/>
              <a:t>longitude</a:t>
            </a:r>
            <a:r>
              <a:rPr lang="en-US" altLang="en-US" smtClean="0"/>
              <a:t>.</a:t>
            </a:r>
          </a:p>
          <a:p>
            <a:pPr lvl="1"/>
            <a:r>
              <a:rPr lang="en-US" altLang="en-US" smtClean="0"/>
              <a:t>Longitude begins at 0° called the </a:t>
            </a:r>
            <a:r>
              <a:rPr lang="en-US" altLang="en-US" b="1" smtClean="0"/>
              <a:t>Prime</a:t>
            </a:r>
            <a:r>
              <a:rPr lang="en-US" altLang="en-US" smtClean="0"/>
              <a:t> </a:t>
            </a:r>
            <a:r>
              <a:rPr lang="en-US" altLang="en-US" b="1" smtClean="0"/>
              <a:t>Meridian</a:t>
            </a:r>
          </a:p>
          <a:p>
            <a:pPr lvl="2"/>
            <a:r>
              <a:rPr lang="en-US" altLang="en-US" smtClean="0"/>
              <a:t>Royal Observatory in Greenwich, England</a:t>
            </a:r>
          </a:p>
          <a:p>
            <a:pPr lvl="2"/>
            <a:r>
              <a:rPr lang="en-US" altLang="en-US" smtClean="0"/>
              <a:t>Prime Meridian splits the Earth into the Western and Eastern Hemisphere.</a:t>
            </a:r>
          </a:p>
          <a:p>
            <a:pPr lvl="1"/>
            <a:r>
              <a:rPr lang="en-US" altLang="en-US" smtClean="0"/>
              <a:t>Longitude lines are numbered between </a:t>
            </a:r>
            <a:r>
              <a:rPr lang="en-US" altLang="en-US" b="1" smtClean="0"/>
              <a:t>0</a:t>
            </a:r>
            <a:r>
              <a:rPr lang="en-US" altLang="en-US" smtClean="0"/>
              <a:t> and </a:t>
            </a:r>
            <a:r>
              <a:rPr lang="en-US" altLang="en-US" b="1" smtClean="0"/>
              <a:t>180</a:t>
            </a:r>
            <a:r>
              <a:rPr lang="en-US" altLang="en-US" smtClean="0"/>
              <a:t> to the east and west of the Prime Meridian</a:t>
            </a:r>
          </a:p>
          <a:p>
            <a:pPr lvl="1"/>
            <a:r>
              <a:rPr lang="en-US" altLang="en-US" smtClean="0"/>
              <a:t>On the opposite side of 0° is 180°.  This is called the </a:t>
            </a:r>
            <a:r>
              <a:rPr lang="en-US" altLang="en-US" b="1" smtClean="0"/>
              <a:t>International Date Line</a:t>
            </a:r>
          </a:p>
          <a:p>
            <a:pPr lvl="1"/>
            <a:endParaRPr lang="en-US" altLang="en-US" smtClean="0"/>
          </a:p>
        </p:txBody>
      </p:sp>
    </p:spTree>
    <p:extLst>
      <p:ext uri="{BB962C8B-B14F-4D97-AF65-F5344CB8AC3E}">
        <p14:creationId xmlns:p14="http://schemas.microsoft.com/office/powerpoint/2010/main" val="201031592"/>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9875">
                                            <p:txEl>
                                              <p:pRg st="0" end="0"/>
                                            </p:txEl>
                                          </p:spTgt>
                                        </p:tgtEl>
                                        <p:attrNameLst>
                                          <p:attrName>style.visibility</p:attrName>
                                        </p:attrNameLst>
                                      </p:cBhvr>
                                      <p:to>
                                        <p:strVal val="visible"/>
                                      </p:to>
                                    </p:set>
                                    <p:animEffect transition="in" filter="wipe(down)">
                                      <p:cBhvr>
                                        <p:cTn id="7" dur="500"/>
                                        <p:tgtEl>
                                          <p:spTgt spid="798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9875">
                                            <p:txEl>
                                              <p:pRg st="1" end="1"/>
                                            </p:txEl>
                                          </p:spTgt>
                                        </p:tgtEl>
                                        <p:attrNameLst>
                                          <p:attrName>style.visibility</p:attrName>
                                        </p:attrNameLst>
                                      </p:cBhvr>
                                      <p:to>
                                        <p:strVal val="visible"/>
                                      </p:to>
                                    </p:set>
                                    <p:animEffect transition="in" filter="wipe(down)">
                                      <p:cBhvr>
                                        <p:cTn id="12" dur="500"/>
                                        <p:tgtEl>
                                          <p:spTgt spid="7987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9875">
                                            <p:txEl>
                                              <p:pRg st="2" end="2"/>
                                            </p:txEl>
                                          </p:spTgt>
                                        </p:tgtEl>
                                        <p:attrNameLst>
                                          <p:attrName>style.visibility</p:attrName>
                                        </p:attrNameLst>
                                      </p:cBhvr>
                                      <p:to>
                                        <p:strVal val="visible"/>
                                      </p:to>
                                    </p:set>
                                    <p:animEffect transition="in" filter="wipe(down)">
                                      <p:cBhvr>
                                        <p:cTn id="17" dur="500"/>
                                        <p:tgtEl>
                                          <p:spTgt spid="7987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9875">
                                            <p:txEl>
                                              <p:pRg st="3" end="3"/>
                                            </p:txEl>
                                          </p:spTgt>
                                        </p:tgtEl>
                                        <p:attrNameLst>
                                          <p:attrName>style.visibility</p:attrName>
                                        </p:attrNameLst>
                                      </p:cBhvr>
                                      <p:to>
                                        <p:strVal val="visible"/>
                                      </p:to>
                                    </p:set>
                                    <p:animEffect transition="in" filter="wipe(down)">
                                      <p:cBhvr>
                                        <p:cTn id="22" dur="500"/>
                                        <p:tgtEl>
                                          <p:spTgt spid="7987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9875">
                                            <p:txEl>
                                              <p:pRg st="4" end="4"/>
                                            </p:txEl>
                                          </p:spTgt>
                                        </p:tgtEl>
                                        <p:attrNameLst>
                                          <p:attrName>style.visibility</p:attrName>
                                        </p:attrNameLst>
                                      </p:cBhvr>
                                      <p:to>
                                        <p:strVal val="visible"/>
                                      </p:to>
                                    </p:set>
                                    <p:animEffect transition="in" filter="wipe(down)">
                                      <p:cBhvr>
                                        <p:cTn id="27" dur="500"/>
                                        <p:tgtEl>
                                          <p:spTgt spid="7987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79875">
                                            <p:txEl>
                                              <p:pRg st="5" end="5"/>
                                            </p:txEl>
                                          </p:spTgt>
                                        </p:tgtEl>
                                        <p:attrNameLst>
                                          <p:attrName>style.visibility</p:attrName>
                                        </p:attrNameLst>
                                      </p:cBhvr>
                                      <p:to>
                                        <p:strVal val="visible"/>
                                      </p:to>
                                    </p:set>
                                    <p:animEffect transition="in" filter="wipe(down)">
                                      <p:cBhvr>
                                        <p:cTn id="32" dur="500"/>
                                        <p:tgtEl>
                                          <p:spTgt spid="7987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5" grpId="0" build="p" bldLvl="3"/>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0" y="1143000"/>
            <a:ext cx="9196388" cy="5715000"/>
          </a:xfrm>
        </p:spPr>
      </p:pic>
    </p:spTree>
    <p:extLst>
      <p:ext uri="{BB962C8B-B14F-4D97-AF65-F5344CB8AC3E}">
        <p14:creationId xmlns:p14="http://schemas.microsoft.com/office/powerpoint/2010/main" val="2872269889"/>
      </p:ext>
    </p:extLst>
  </p:cSld>
  <p:clrMapOvr>
    <a:masterClrMapping/>
  </p:clrMapOvr>
  <p:transition spd="slow">
    <p:blinds dir="ver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altLang="en-US" sz="2800" smtClean="0"/>
              <a:t>5 Themes of Geography – Place &amp; Location</a:t>
            </a:r>
          </a:p>
        </p:txBody>
      </p:sp>
      <p:sp>
        <p:nvSpPr>
          <p:cNvPr id="80899" name="Content Placeholder 2"/>
          <p:cNvSpPr>
            <a:spLocks noGrp="1"/>
          </p:cNvSpPr>
          <p:nvPr>
            <p:ph idx="1"/>
          </p:nvPr>
        </p:nvSpPr>
        <p:spPr/>
        <p:txBody>
          <a:bodyPr/>
          <a:lstStyle/>
          <a:p>
            <a:r>
              <a:rPr lang="en-US" altLang="en-US" smtClean="0"/>
              <a:t>Meridians are important for calculating time.</a:t>
            </a:r>
          </a:p>
          <a:p>
            <a:pPr lvl="1"/>
            <a:r>
              <a:rPr lang="en-US" altLang="en-US" smtClean="0"/>
              <a:t>15° of longitude equals one hour of time.</a:t>
            </a:r>
          </a:p>
          <a:p>
            <a:pPr lvl="1"/>
            <a:r>
              <a:rPr lang="en-US" altLang="en-US" smtClean="0"/>
              <a:t>Time zone lines can vary depending on political situations and locations of countries in the Pacific Ocean.</a:t>
            </a:r>
          </a:p>
          <a:p>
            <a:endParaRPr lang="en-US" altLang="en-US" smtClean="0"/>
          </a:p>
        </p:txBody>
      </p:sp>
      <p:pic>
        <p:nvPicPr>
          <p:cNvPr id="53252" name="Picture 3" descr="world_time2.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895600"/>
            <a:ext cx="6705600" cy="386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8466833"/>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0899">
                                            <p:txEl>
                                              <p:pRg st="0" end="0"/>
                                            </p:txEl>
                                          </p:spTgt>
                                        </p:tgtEl>
                                        <p:attrNameLst>
                                          <p:attrName>style.visibility</p:attrName>
                                        </p:attrNameLst>
                                      </p:cBhvr>
                                      <p:to>
                                        <p:strVal val="visible"/>
                                      </p:to>
                                    </p:set>
                                    <p:animEffect transition="in" filter="wipe(down)">
                                      <p:cBhvr>
                                        <p:cTn id="7" dur="500"/>
                                        <p:tgtEl>
                                          <p:spTgt spid="808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0899">
                                            <p:txEl>
                                              <p:pRg st="1" end="1"/>
                                            </p:txEl>
                                          </p:spTgt>
                                        </p:tgtEl>
                                        <p:attrNameLst>
                                          <p:attrName>style.visibility</p:attrName>
                                        </p:attrNameLst>
                                      </p:cBhvr>
                                      <p:to>
                                        <p:strVal val="visible"/>
                                      </p:to>
                                    </p:set>
                                    <p:animEffect transition="in" filter="wipe(down)">
                                      <p:cBhvr>
                                        <p:cTn id="12" dur="500"/>
                                        <p:tgtEl>
                                          <p:spTgt spid="8089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0899">
                                            <p:txEl>
                                              <p:pRg st="2" end="2"/>
                                            </p:txEl>
                                          </p:spTgt>
                                        </p:tgtEl>
                                        <p:attrNameLst>
                                          <p:attrName>style.visibility</p:attrName>
                                        </p:attrNameLst>
                                      </p:cBhvr>
                                      <p:to>
                                        <p:strVal val="visible"/>
                                      </p:to>
                                    </p:set>
                                    <p:animEffect transition="in" filter="wipe(down)">
                                      <p:cBhvr>
                                        <p:cTn id="17" dur="500"/>
                                        <p:tgtEl>
                                          <p:spTgt spid="8089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9" grpId="0" build="p" bldLvl="3"/>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altLang="en-US" sz="2800" smtClean="0"/>
              <a:t>5 Themes of Geography – Calculating Time</a:t>
            </a:r>
          </a:p>
        </p:txBody>
      </p:sp>
      <p:sp>
        <p:nvSpPr>
          <p:cNvPr id="3" name="Content Placeholder 2"/>
          <p:cNvSpPr>
            <a:spLocks noGrp="1" noRot="1" noChangeAspect="1" noMove="1" noResize="1" noEditPoints="1" noAdjustHandles="1" noChangeArrowheads="1" noChangeShapeType="1" noTextEdit="1"/>
          </p:cNvSpPr>
          <p:nvPr>
            <p:ph idx="1"/>
          </p:nvPr>
        </p:nvSpPr>
        <p:spPr>
          <a:xfrm>
            <a:off x="990600" y="1304925"/>
            <a:ext cx="7758113" cy="4895850"/>
          </a:xfrm>
          <a:blipFill rotWithShape="1">
            <a:blip r:embed="rId2"/>
            <a:stretch>
              <a:fillRect l="-2044" t="-1619" r="-629"/>
            </a:stretch>
          </a:blipFill>
          <a:extLst/>
        </p:spPr>
        <p:txBody>
          <a:bodyPr/>
          <a:lstStyle/>
          <a:p>
            <a:pPr>
              <a:defRPr/>
            </a:pPr>
            <a:r>
              <a:rPr lang="en-US">
                <a:noFill/>
              </a:rPr>
              <a:t> </a:t>
            </a:r>
          </a:p>
        </p:txBody>
      </p:sp>
    </p:spTree>
    <p:extLst>
      <p:ext uri="{BB962C8B-B14F-4D97-AF65-F5344CB8AC3E}">
        <p14:creationId xmlns:p14="http://schemas.microsoft.com/office/powerpoint/2010/main" val="2778104374"/>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charRg st="2" end="2"/>
                                            </p:txEl>
                                          </p:spTgt>
                                        </p:tgtEl>
                                        <p:attrNameLst>
                                          <p:attrName>style.visibility</p:attrName>
                                        </p:attrNameLst>
                                      </p:cBhvr>
                                      <p:to>
                                        <p:strVal val="visible"/>
                                      </p:to>
                                    </p:set>
                                    <p:animEffect transition="in" filter="wipe(down)">
                                      <p:cBhvr>
                                        <p:cTn id="12" dur="500"/>
                                        <p:tgtEl>
                                          <p:spTgt spid="3">
                                            <p:txEl>
                                              <p:char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charRg st="2" end="2"/>
                                            </p:txEl>
                                          </p:spTgt>
                                        </p:tgtEl>
                                        <p:attrNameLst>
                                          <p:attrName>style.visibility</p:attrName>
                                        </p:attrNameLst>
                                      </p:cBhvr>
                                      <p:to>
                                        <p:strVal val="visible"/>
                                      </p:to>
                                    </p:set>
                                    <p:animEffect transition="in" filter="wipe(down)">
                                      <p:cBhvr>
                                        <p:cTn id="17" dur="500"/>
                                        <p:tgtEl>
                                          <p:spTgt spid="3">
                                            <p:txEl>
                                              <p:char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charRg st="2" end="2"/>
                                            </p:txEl>
                                          </p:spTgt>
                                        </p:tgtEl>
                                        <p:attrNameLst>
                                          <p:attrName>style.visibility</p:attrName>
                                        </p:attrNameLst>
                                      </p:cBhvr>
                                      <p:to>
                                        <p:strVal val="visible"/>
                                      </p:to>
                                    </p:set>
                                    <p:animEffect transition="in" filter="wipe(down)">
                                      <p:cBhvr>
                                        <p:cTn id="22" dur="500"/>
                                        <p:tgtEl>
                                          <p:spTgt spid="3">
                                            <p:txEl>
                                              <p:char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eaLnBrk="1" hangingPunct="1"/>
            <a:r>
              <a:rPr lang="en-US" altLang="en-US" smtClean="0"/>
              <a:t>What is Geography?</a:t>
            </a:r>
          </a:p>
        </p:txBody>
      </p:sp>
      <p:sp>
        <p:nvSpPr>
          <p:cNvPr id="11267" name="Content Placeholder 2"/>
          <p:cNvSpPr>
            <a:spLocks noGrp="1"/>
          </p:cNvSpPr>
          <p:nvPr>
            <p:ph idx="1"/>
          </p:nvPr>
        </p:nvSpPr>
        <p:spPr/>
        <p:txBody>
          <a:bodyPr/>
          <a:lstStyle/>
          <a:p>
            <a:pPr eaLnBrk="1" hangingPunct="1"/>
            <a:r>
              <a:rPr lang="en-US" altLang="en-US" smtClean="0"/>
              <a:t>The word geography was invented by the Greek scholar Eratosthenes.</a:t>
            </a:r>
          </a:p>
          <a:p>
            <a:pPr eaLnBrk="1" hangingPunct="1"/>
            <a:endParaRPr lang="en-US" altLang="en-US" smtClean="0"/>
          </a:p>
          <a:p>
            <a:pPr eaLnBrk="1" hangingPunct="1"/>
            <a:r>
              <a:rPr lang="en-US" altLang="en-US" i="1" smtClean="0"/>
              <a:t>Geo</a:t>
            </a:r>
            <a:r>
              <a:rPr lang="en-US" altLang="en-US" smtClean="0"/>
              <a:t> means “Earth”</a:t>
            </a:r>
          </a:p>
          <a:p>
            <a:pPr eaLnBrk="1" hangingPunct="1"/>
            <a:endParaRPr lang="en-US" altLang="en-US" smtClean="0"/>
          </a:p>
          <a:p>
            <a:pPr eaLnBrk="1" hangingPunct="1"/>
            <a:r>
              <a:rPr lang="en-US" altLang="en-US" i="1" smtClean="0"/>
              <a:t>graphy</a:t>
            </a:r>
            <a:r>
              <a:rPr lang="en-US" altLang="en-US" smtClean="0"/>
              <a:t> means “to write”</a:t>
            </a:r>
          </a:p>
          <a:p>
            <a:pPr eaLnBrk="1" hangingPunct="1"/>
            <a:endParaRPr lang="en-US" altLang="en-US" smtClean="0"/>
          </a:p>
          <a:p>
            <a:pPr eaLnBrk="1" hangingPunct="1"/>
            <a:r>
              <a:rPr lang="en-US" altLang="en-US" smtClean="0"/>
              <a:t>Geography literally means “to write about the Earth”</a:t>
            </a:r>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Effect transition="in" filter="barn(inVertical)">
                                      <p:cBhvr>
                                        <p:cTn id="7" dur="500"/>
                                        <p:tgtEl>
                                          <p:spTgt spid="112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267">
                                            <p:txEl>
                                              <p:pRg st="2" end="2"/>
                                            </p:txEl>
                                          </p:spTgt>
                                        </p:tgtEl>
                                        <p:attrNameLst>
                                          <p:attrName>style.visibility</p:attrName>
                                        </p:attrNameLst>
                                      </p:cBhvr>
                                      <p:to>
                                        <p:strVal val="visible"/>
                                      </p:to>
                                    </p:set>
                                    <p:animEffect transition="in" filter="barn(inVertical)">
                                      <p:cBhvr>
                                        <p:cTn id="12" dur="500"/>
                                        <p:tgtEl>
                                          <p:spTgt spid="1126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1267">
                                            <p:txEl>
                                              <p:pRg st="4" end="4"/>
                                            </p:txEl>
                                          </p:spTgt>
                                        </p:tgtEl>
                                        <p:attrNameLst>
                                          <p:attrName>style.visibility</p:attrName>
                                        </p:attrNameLst>
                                      </p:cBhvr>
                                      <p:to>
                                        <p:strVal val="visible"/>
                                      </p:to>
                                    </p:set>
                                    <p:animEffect transition="in" filter="barn(inVertical)">
                                      <p:cBhvr>
                                        <p:cTn id="17" dur="500"/>
                                        <p:tgtEl>
                                          <p:spTgt spid="11267">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1267">
                                            <p:txEl>
                                              <p:pRg st="6" end="6"/>
                                            </p:txEl>
                                          </p:spTgt>
                                        </p:tgtEl>
                                        <p:attrNameLst>
                                          <p:attrName>style.visibility</p:attrName>
                                        </p:attrNameLst>
                                      </p:cBhvr>
                                      <p:to>
                                        <p:strVal val="visible"/>
                                      </p:to>
                                    </p:set>
                                    <p:animEffect transition="in" filter="barn(inVertical)">
                                      <p:cBhvr>
                                        <p:cTn id="22" dur="500"/>
                                        <p:tgtEl>
                                          <p:spTgt spid="1126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altLang="en-US" sz="2800" smtClean="0"/>
              <a:t>5 Themes of Geography – Calculating Time</a:t>
            </a:r>
          </a:p>
        </p:txBody>
      </p:sp>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978" t="-1619" r="-1978"/>
            </a:stretch>
          </a:blipFill>
          <a:extLst/>
        </p:spPr>
        <p:txBody>
          <a:bodyPr/>
          <a:lstStyle/>
          <a:p>
            <a:pPr>
              <a:defRPr/>
            </a:pPr>
            <a:r>
              <a:rPr lang="en-US">
                <a:noFill/>
              </a:rPr>
              <a:t> </a:t>
            </a:r>
          </a:p>
        </p:txBody>
      </p:sp>
    </p:spTree>
    <p:extLst>
      <p:ext uri="{BB962C8B-B14F-4D97-AF65-F5344CB8AC3E}">
        <p14:creationId xmlns:p14="http://schemas.microsoft.com/office/powerpoint/2010/main" val="3965449992"/>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charRg st="2" end="2"/>
                                            </p:txEl>
                                          </p:spTgt>
                                        </p:tgtEl>
                                        <p:attrNameLst>
                                          <p:attrName>style.visibility</p:attrName>
                                        </p:attrNameLst>
                                      </p:cBhvr>
                                      <p:to>
                                        <p:strVal val="visible"/>
                                      </p:to>
                                    </p:set>
                                    <p:animEffect transition="in" filter="wipe(down)">
                                      <p:cBhvr>
                                        <p:cTn id="12" dur="500"/>
                                        <p:tgtEl>
                                          <p:spTgt spid="3">
                                            <p:txEl>
                                              <p:char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charRg st="2" end="2"/>
                                            </p:txEl>
                                          </p:spTgt>
                                        </p:tgtEl>
                                        <p:attrNameLst>
                                          <p:attrName>style.visibility</p:attrName>
                                        </p:attrNameLst>
                                      </p:cBhvr>
                                      <p:to>
                                        <p:strVal val="visible"/>
                                      </p:to>
                                    </p:set>
                                    <p:animEffect transition="in" filter="wipe(down)">
                                      <p:cBhvr>
                                        <p:cTn id="17" dur="500"/>
                                        <p:tgtEl>
                                          <p:spTgt spid="3">
                                            <p:txEl>
                                              <p:char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charRg st="2" end="2"/>
                                            </p:txEl>
                                          </p:spTgt>
                                        </p:tgtEl>
                                        <p:attrNameLst>
                                          <p:attrName>style.visibility</p:attrName>
                                        </p:attrNameLst>
                                      </p:cBhvr>
                                      <p:to>
                                        <p:strVal val="visible"/>
                                      </p:to>
                                    </p:set>
                                    <p:animEffect transition="in" filter="wipe(down)">
                                      <p:cBhvr>
                                        <p:cTn id="22" dur="500"/>
                                        <p:tgtEl>
                                          <p:spTgt spid="3">
                                            <p:txEl>
                                              <p:char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charRg st="2" end="2"/>
                                            </p:txEl>
                                          </p:spTgt>
                                        </p:tgtEl>
                                        <p:attrNameLst>
                                          <p:attrName>style.visibility</p:attrName>
                                        </p:attrNameLst>
                                      </p:cBhvr>
                                      <p:to>
                                        <p:strVal val="visible"/>
                                      </p:to>
                                    </p:set>
                                    <p:animEffect transition="in" filter="wipe(down)">
                                      <p:cBhvr>
                                        <p:cTn id="27" dur="500"/>
                                        <p:tgtEl>
                                          <p:spTgt spid="3">
                                            <p:txEl>
                                              <p:char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ltLang="en-US" sz="2800" smtClean="0"/>
              <a:t>5 Themes of Geography – Calculating Time</a:t>
            </a:r>
          </a:p>
        </p:txBody>
      </p:sp>
      <p:sp>
        <p:nvSpPr>
          <p:cNvPr id="3" name="Content Placeholder 2"/>
          <p:cNvSpPr>
            <a:spLocks noGrp="1" noRot="1" noChangeAspect="1" noMove="1" noResize="1" noEditPoints="1" noAdjustHandles="1" noChangeArrowheads="1" noChangeShapeType="1" noTextEdit="1"/>
          </p:cNvSpPr>
          <p:nvPr>
            <p:ph idx="1"/>
          </p:nvPr>
        </p:nvSpPr>
        <p:spPr>
          <a:xfrm>
            <a:off x="1042988" y="1304924"/>
            <a:ext cx="7872412" cy="5248275"/>
          </a:xfrm>
          <a:blipFill rotWithShape="1">
            <a:blip r:embed="rId2"/>
            <a:stretch>
              <a:fillRect l="-1935" t="-1510"/>
            </a:stretch>
          </a:blipFill>
          <a:extLst/>
        </p:spPr>
        <p:txBody>
          <a:bodyPr/>
          <a:lstStyle/>
          <a:p>
            <a:pPr>
              <a:defRPr/>
            </a:pPr>
            <a:r>
              <a:rPr lang="en-US">
                <a:noFill/>
              </a:rPr>
              <a:t> </a:t>
            </a:r>
          </a:p>
        </p:txBody>
      </p:sp>
    </p:spTree>
    <p:extLst>
      <p:ext uri="{BB962C8B-B14F-4D97-AF65-F5344CB8AC3E}">
        <p14:creationId xmlns:p14="http://schemas.microsoft.com/office/powerpoint/2010/main" val="4051897872"/>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charRg st="2" end="2"/>
                                            </p:txEl>
                                          </p:spTgt>
                                        </p:tgtEl>
                                        <p:attrNameLst>
                                          <p:attrName>style.visibility</p:attrName>
                                        </p:attrNameLst>
                                      </p:cBhvr>
                                      <p:to>
                                        <p:strVal val="visible"/>
                                      </p:to>
                                    </p:set>
                                    <p:animEffect transition="in" filter="wipe(down)">
                                      <p:cBhvr>
                                        <p:cTn id="12" dur="500"/>
                                        <p:tgtEl>
                                          <p:spTgt spid="3">
                                            <p:txEl>
                                              <p:char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charRg st="2" end="2"/>
                                            </p:txEl>
                                          </p:spTgt>
                                        </p:tgtEl>
                                        <p:attrNameLst>
                                          <p:attrName>style.visibility</p:attrName>
                                        </p:attrNameLst>
                                      </p:cBhvr>
                                      <p:to>
                                        <p:strVal val="visible"/>
                                      </p:to>
                                    </p:set>
                                    <p:animEffect transition="in" filter="wipe(down)">
                                      <p:cBhvr>
                                        <p:cTn id="17" dur="500"/>
                                        <p:tgtEl>
                                          <p:spTgt spid="3">
                                            <p:txEl>
                                              <p:char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charRg st="2" end="2"/>
                                            </p:txEl>
                                          </p:spTgt>
                                        </p:tgtEl>
                                        <p:attrNameLst>
                                          <p:attrName>style.visibility</p:attrName>
                                        </p:attrNameLst>
                                      </p:cBhvr>
                                      <p:to>
                                        <p:strVal val="visible"/>
                                      </p:to>
                                    </p:set>
                                    <p:animEffect transition="in" filter="wipe(down)">
                                      <p:cBhvr>
                                        <p:cTn id="22" dur="500"/>
                                        <p:tgtEl>
                                          <p:spTgt spid="3">
                                            <p:txEl>
                                              <p:char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charRg st="2" end="2"/>
                                            </p:txEl>
                                          </p:spTgt>
                                        </p:tgtEl>
                                        <p:attrNameLst>
                                          <p:attrName>style.visibility</p:attrName>
                                        </p:attrNameLst>
                                      </p:cBhvr>
                                      <p:to>
                                        <p:strVal val="visible"/>
                                      </p:to>
                                    </p:set>
                                    <p:animEffect transition="in" filter="wipe(down)">
                                      <p:cBhvr>
                                        <p:cTn id="27" dur="500"/>
                                        <p:tgtEl>
                                          <p:spTgt spid="3">
                                            <p:txEl>
                                              <p:char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charRg st="2" end="2"/>
                                            </p:txEl>
                                          </p:spTgt>
                                        </p:tgtEl>
                                        <p:attrNameLst>
                                          <p:attrName>style.visibility</p:attrName>
                                        </p:attrNameLst>
                                      </p:cBhvr>
                                      <p:to>
                                        <p:strVal val="visible"/>
                                      </p:to>
                                    </p:set>
                                    <p:animEffect transition="in" filter="wipe(down)">
                                      <p:cBhvr>
                                        <p:cTn id="32" dur="500"/>
                                        <p:tgtEl>
                                          <p:spTgt spid="3">
                                            <p:txEl>
                                              <p:char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ltLang="en-US" sz="2800" smtClean="0"/>
              <a:t>5 Themes of Geography – Place &amp; Location</a:t>
            </a:r>
          </a:p>
        </p:txBody>
      </p:sp>
      <p:sp>
        <p:nvSpPr>
          <p:cNvPr id="81923" name="Content Placeholder 2"/>
          <p:cNvSpPr>
            <a:spLocks noGrp="1"/>
          </p:cNvSpPr>
          <p:nvPr>
            <p:ph idx="1"/>
          </p:nvPr>
        </p:nvSpPr>
        <p:spPr/>
        <p:txBody>
          <a:bodyPr/>
          <a:lstStyle/>
          <a:p>
            <a:r>
              <a:rPr lang="en-US" altLang="en-US" b="1" smtClean="0"/>
              <a:t>Parallels</a:t>
            </a:r>
            <a:r>
              <a:rPr lang="en-US" altLang="en-US" smtClean="0"/>
              <a:t> are identified on the Earth’s surface by a numbering system called </a:t>
            </a:r>
            <a:r>
              <a:rPr lang="en-US" altLang="en-US" b="1" smtClean="0"/>
              <a:t>latitude</a:t>
            </a:r>
            <a:r>
              <a:rPr lang="en-US" altLang="en-US" smtClean="0"/>
              <a:t>. </a:t>
            </a:r>
          </a:p>
          <a:p>
            <a:pPr lvl="1"/>
            <a:r>
              <a:rPr lang="en-US" altLang="en-US" smtClean="0"/>
              <a:t>Latitude begins at 0° called the </a:t>
            </a:r>
            <a:r>
              <a:rPr lang="en-US" altLang="en-US" b="1" smtClean="0"/>
              <a:t>Equator</a:t>
            </a:r>
            <a:r>
              <a:rPr lang="en-US" altLang="en-US" smtClean="0"/>
              <a:t>.</a:t>
            </a:r>
          </a:p>
          <a:p>
            <a:pPr lvl="1"/>
            <a:r>
              <a:rPr lang="en-US" altLang="en-US" smtClean="0"/>
              <a:t>The Equator runs across the fattest part of the Earth.</a:t>
            </a:r>
          </a:p>
          <a:p>
            <a:pPr lvl="1"/>
            <a:r>
              <a:rPr lang="en-US" altLang="en-US" smtClean="0"/>
              <a:t>It separates the Earth into the Northern and Southern hemispheres. </a:t>
            </a:r>
          </a:p>
          <a:p>
            <a:pPr lvl="1"/>
            <a:r>
              <a:rPr lang="en-US" altLang="en-US" smtClean="0"/>
              <a:t>Latitude lines are numbered between </a:t>
            </a:r>
            <a:r>
              <a:rPr lang="en-US" altLang="en-US" b="1" smtClean="0"/>
              <a:t>0º</a:t>
            </a:r>
            <a:r>
              <a:rPr lang="en-US" altLang="en-US" smtClean="0"/>
              <a:t> and </a:t>
            </a:r>
            <a:r>
              <a:rPr lang="en-US" altLang="en-US" b="1" smtClean="0"/>
              <a:t>90°</a:t>
            </a:r>
            <a:r>
              <a:rPr lang="en-US" altLang="en-US" smtClean="0"/>
              <a:t> to the north and south of the Equator.</a:t>
            </a:r>
          </a:p>
          <a:p>
            <a:pPr lvl="2"/>
            <a:r>
              <a:rPr lang="en-US" altLang="en-US" smtClean="0"/>
              <a:t>Tropic of </a:t>
            </a:r>
            <a:r>
              <a:rPr lang="en-US" altLang="en-US" b="1" smtClean="0"/>
              <a:t>Capricorn</a:t>
            </a:r>
            <a:r>
              <a:rPr lang="en-US" altLang="en-US" smtClean="0"/>
              <a:t> and </a:t>
            </a:r>
            <a:r>
              <a:rPr lang="en-US" altLang="en-US" b="1" smtClean="0"/>
              <a:t>Cancer</a:t>
            </a:r>
          </a:p>
          <a:p>
            <a:pPr lvl="2"/>
            <a:r>
              <a:rPr lang="en-US" altLang="en-US" b="1" smtClean="0"/>
              <a:t>Arctic</a:t>
            </a:r>
            <a:r>
              <a:rPr lang="en-US" altLang="en-US" smtClean="0"/>
              <a:t> and </a:t>
            </a:r>
            <a:r>
              <a:rPr lang="en-US" altLang="en-US" b="1" smtClean="0"/>
              <a:t>Antarctic</a:t>
            </a:r>
            <a:r>
              <a:rPr lang="en-US" altLang="en-US" smtClean="0"/>
              <a:t> Circles</a:t>
            </a:r>
          </a:p>
          <a:p>
            <a:pPr lvl="2"/>
            <a:r>
              <a:rPr lang="en-US" altLang="en-US" b="1" smtClean="0"/>
              <a:t>North</a:t>
            </a:r>
            <a:r>
              <a:rPr lang="en-US" altLang="en-US" smtClean="0"/>
              <a:t> and </a:t>
            </a:r>
            <a:r>
              <a:rPr lang="en-US" altLang="en-US" b="1" smtClean="0"/>
              <a:t>South</a:t>
            </a:r>
            <a:r>
              <a:rPr lang="en-US" altLang="en-US" smtClean="0"/>
              <a:t> Poles</a:t>
            </a:r>
          </a:p>
          <a:p>
            <a:pPr lvl="2"/>
            <a:endParaRPr lang="en-US" altLang="en-US" smtClean="0"/>
          </a:p>
          <a:p>
            <a:pPr lvl="1"/>
            <a:r>
              <a:rPr lang="en-US" altLang="en-US" smtClean="0"/>
              <a:t>Latitude and Longitude lines make up the basis for </a:t>
            </a:r>
            <a:r>
              <a:rPr lang="en-US" altLang="en-US" b="1" smtClean="0"/>
              <a:t>Global Positioning Systems </a:t>
            </a:r>
            <a:r>
              <a:rPr lang="en-US" altLang="en-US" smtClean="0"/>
              <a:t>(GPS)</a:t>
            </a:r>
          </a:p>
          <a:p>
            <a:pPr lvl="2"/>
            <a:r>
              <a:rPr lang="en-US" altLang="en-US" smtClean="0"/>
              <a:t>Essential for all absolute location coordinates</a:t>
            </a:r>
          </a:p>
        </p:txBody>
      </p:sp>
    </p:spTree>
    <p:extLst>
      <p:ext uri="{BB962C8B-B14F-4D97-AF65-F5344CB8AC3E}">
        <p14:creationId xmlns:p14="http://schemas.microsoft.com/office/powerpoint/2010/main" val="3172283302"/>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1923">
                                            <p:txEl>
                                              <p:pRg st="0" end="0"/>
                                            </p:txEl>
                                          </p:spTgt>
                                        </p:tgtEl>
                                        <p:attrNameLst>
                                          <p:attrName>style.visibility</p:attrName>
                                        </p:attrNameLst>
                                      </p:cBhvr>
                                      <p:to>
                                        <p:strVal val="visible"/>
                                      </p:to>
                                    </p:set>
                                    <p:animEffect transition="in" filter="wipe(down)">
                                      <p:cBhvr>
                                        <p:cTn id="7" dur="500"/>
                                        <p:tgtEl>
                                          <p:spTgt spid="819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1923">
                                            <p:txEl>
                                              <p:pRg st="1" end="1"/>
                                            </p:txEl>
                                          </p:spTgt>
                                        </p:tgtEl>
                                        <p:attrNameLst>
                                          <p:attrName>style.visibility</p:attrName>
                                        </p:attrNameLst>
                                      </p:cBhvr>
                                      <p:to>
                                        <p:strVal val="visible"/>
                                      </p:to>
                                    </p:set>
                                    <p:animEffect transition="in" filter="wipe(down)">
                                      <p:cBhvr>
                                        <p:cTn id="12" dur="500"/>
                                        <p:tgtEl>
                                          <p:spTgt spid="8192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1923">
                                            <p:txEl>
                                              <p:pRg st="2" end="2"/>
                                            </p:txEl>
                                          </p:spTgt>
                                        </p:tgtEl>
                                        <p:attrNameLst>
                                          <p:attrName>style.visibility</p:attrName>
                                        </p:attrNameLst>
                                      </p:cBhvr>
                                      <p:to>
                                        <p:strVal val="visible"/>
                                      </p:to>
                                    </p:set>
                                    <p:animEffect transition="in" filter="wipe(down)">
                                      <p:cBhvr>
                                        <p:cTn id="17" dur="500"/>
                                        <p:tgtEl>
                                          <p:spTgt spid="8192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1923">
                                            <p:txEl>
                                              <p:pRg st="3" end="3"/>
                                            </p:txEl>
                                          </p:spTgt>
                                        </p:tgtEl>
                                        <p:attrNameLst>
                                          <p:attrName>style.visibility</p:attrName>
                                        </p:attrNameLst>
                                      </p:cBhvr>
                                      <p:to>
                                        <p:strVal val="visible"/>
                                      </p:to>
                                    </p:set>
                                    <p:animEffect transition="in" filter="wipe(down)">
                                      <p:cBhvr>
                                        <p:cTn id="22" dur="500"/>
                                        <p:tgtEl>
                                          <p:spTgt spid="8192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1923">
                                            <p:txEl>
                                              <p:pRg st="4" end="4"/>
                                            </p:txEl>
                                          </p:spTgt>
                                        </p:tgtEl>
                                        <p:attrNameLst>
                                          <p:attrName>style.visibility</p:attrName>
                                        </p:attrNameLst>
                                      </p:cBhvr>
                                      <p:to>
                                        <p:strVal val="visible"/>
                                      </p:to>
                                    </p:set>
                                    <p:animEffect transition="in" filter="wipe(down)">
                                      <p:cBhvr>
                                        <p:cTn id="27" dur="500"/>
                                        <p:tgtEl>
                                          <p:spTgt spid="8192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81923">
                                            <p:txEl>
                                              <p:pRg st="5" end="5"/>
                                            </p:txEl>
                                          </p:spTgt>
                                        </p:tgtEl>
                                        <p:attrNameLst>
                                          <p:attrName>style.visibility</p:attrName>
                                        </p:attrNameLst>
                                      </p:cBhvr>
                                      <p:to>
                                        <p:strVal val="visible"/>
                                      </p:to>
                                    </p:set>
                                    <p:animEffect transition="in" filter="wipe(down)">
                                      <p:cBhvr>
                                        <p:cTn id="32" dur="500"/>
                                        <p:tgtEl>
                                          <p:spTgt spid="8192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81923">
                                            <p:txEl>
                                              <p:pRg st="6" end="6"/>
                                            </p:txEl>
                                          </p:spTgt>
                                        </p:tgtEl>
                                        <p:attrNameLst>
                                          <p:attrName>style.visibility</p:attrName>
                                        </p:attrNameLst>
                                      </p:cBhvr>
                                      <p:to>
                                        <p:strVal val="visible"/>
                                      </p:to>
                                    </p:set>
                                    <p:animEffect transition="in" filter="wipe(down)">
                                      <p:cBhvr>
                                        <p:cTn id="37" dur="500"/>
                                        <p:tgtEl>
                                          <p:spTgt spid="8192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81923">
                                            <p:txEl>
                                              <p:pRg st="7" end="7"/>
                                            </p:txEl>
                                          </p:spTgt>
                                        </p:tgtEl>
                                        <p:attrNameLst>
                                          <p:attrName>style.visibility</p:attrName>
                                        </p:attrNameLst>
                                      </p:cBhvr>
                                      <p:to>
                                        <p:strVal val="visible"/>
                                      </p:to>
                                    </p:set>
                                    <p:animEffect transition="in" filter="wipe(down)">
                                      <p:cBhvr>
                                        <p:cTn id="42" dur="500"/>
                                        <p:tgtEl>
                                          <p:spTgt spid="81923">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81923">
                                            <p:txEl>
                                              <p:pRg st="9" end="9"/>
                                            </p:txEl>
                                          </p:spTgt>
                                        </p:tgtEl>
                                        <p:attrNameLst>
                                          <p:attrName>style.visibility</p:attrName>
                                        </p:attrNameLst>
                                      </p:cBhvr>
                                      <p:to>
                                        <p:strVal val="visible"/>
                                      </p:to>
                                    </p:set>
                                    <p:animEffect transition="in" filter="wipe(down)">
                                      <p:cBhvr>
                                        <p:cTn id="47" dur="500"/>
                                        <p:tgtEl>
                                          <p:spTgt spid="81923">
                                            <p:txEl>
                                              <p:pRg st="9" end="9"/>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81923">
                                            <p:txEl>
                                              <p:pRg st="10" end="10"/>
                                            </p:txEl>
                                          </p:spTgt>
                                        </p:tgtEl>
                                        <p:attrNameLst>
                                          <p:attrName>style.visibility</p:attrName>
                                        </p:attrNameLst>
                                      </p:cBhvr>
                                      <p:to>
                                        <p:strVal val="visible"/>
                                      </p:to>
                                    </p:set>
                                    <p:animEffect transition="in" filter="wipe(down)">
                                      <p:cBhvr>
                                        <p:cTn id="52" dur="500"/>
                                        <p:tgtEl>
                                          <p:spTgt spid="8192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3" grpId="0" build="p" bldLvl="3"/>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endParaRPr lang="en-US" altLang="en-US" smtClean="0"/>
          </a:p>
        </p:txBody>
      </p:sp>
      <p:pic>
        <p:nvPicPr>
          <p:cNvPr id="60419"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588" y="1143000"/>
            <a:ext cx="9186863" cy="5715000"/>
          </a:xfrm>
        </p:spPr>
      </p:pic>
    </p:spTree>
    <p:extLst>
      <p:ext uri="{BB962C8B-B14F-4D97-AF65-F5344CB8AC3E}">
        <p14:creationId xmlns:p14="http://schemas.microsoft.com/office/powerpoint/2010/main" val="2795809783"/>
      </p:ext>
    </p:extLst>
  </p:cSld>
  <p:clrMapOvr>
    <a:masterClrMapping/>
  </p:clrMapOvr>
  <p:transition spd="slow">
    <p:blinds dir="ver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altLang="en-US" sz="2800" smtClean="0"/>
              <a:t>5 Themes of Geography – Place &amp; Location</a:t>
            </a:r>
          </a:p>
        </p:txBody>
      </p:sp>
      <p:sp>
        <p:nvSpPr>
          <p:cNvPr id="82947" name="Content Placeholder 2"/>
          <p:cNvSpPr>
            <a:spLocks noGrp="1"/>
          </p:cNvSpPr>
          <p:nvPr>
            <p:ph idx="1"/>
          </p:nvPr>
        </p:nvSpPr>
        <p:spPr/>
        <p:txBody>
          <a:bodyPr/>
          <a:lstStyle/>
          <a:p>
            <a:r>
              <a:rPr lang="en-US" altLang="en-US" smtClean="0"/>
              <a:t>Other Mathematical Locations</a:t>
            </a:r>
          </a:p>
          <a:p>
            <a:pPr lvl="1"/>
            <a:r>
              <a:rPr lang="en-US" altLang="en-US" smtClean="0"/>
              <a:t>US Land Ordinance of 1785</a:t>
            </a:r>
          </a:p>
          <a:p>
            <a:pPr lvl="2"/>
            <a:r>
              <a:rPr lang="en-US" altLang="en-US" smtClean="0"/>
              <a:t>Divided the territory of the US into a system of townships and ranges</a:t>
            </a:r>
          </a:p>
          <a:p>
            <a:pPr lvl="2"/>
            <a:r>
              <a:rPr lang="en-US" altLang="en-US" smtClean="0"/>
              <a:t>Designed to help the settlement of the west</a:t>
            </a:r>
          </a:p>
          <a:p>
            <a:pPr lvl="2"/>
            <a:r>
              <a:rPr lang="en-US" altLang="en-US" smtClean="0"/>
              <a:t>Thomas Hutchins</a:t>
            </a:r>
          </a:p>
          <a:p>
            <a:pPr lvl="2"/>
            <a:endParaRPr lang="en-US" altLang="en-US" smtClean="0"/>
          </a:p>
          <a:p>
            <a:pPr lvl="2"/>
            <a:r>
              <a:rPr lang="en-US" altLang="en-US" smtClean="0"/>
              <a:t>Township is an area of 6 square miles</a:t>
            </a:r>
          </a:p>
          <a:p>
            <a:pPr lvl="3"/>
            <a:r>
              <a:rPr lang="en-US" altLang="en-US" smtClean="0"/>
              <a:t>North-South lines are called principal meridians</a:t>
            </a:r>
          </a:p>
          <a:p>
            <a:pPr lvl="3"/>
            <a:r>
              <a:rPr lang="en-US" altLang="en-US" smtClean="0"/>
              <a:t>East-West lines are called base lines</a:t>
            </a:r>
          </a:p>
          <a:p>
            <a:pPr lvl="3"/>
            <a:r>
              <a:rPr lang="en-US" altLang="en-US" smtClean="0"/>
              <a:t>Townships were divided into 36 sections</a:t>
            </a:r>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2947">
                                            <p:txEl>
                                              <p:pRg st="0" end="0"/>
                                            </p:txEl>
                                          </p:spTgt>
                                        </p:tgtEl>
                                        <p:attrNameLst>
                                          <p:attrName>style.visibility</p:attrName>
                                        </p:attrNameLst>
                                      </p:cBhvr>
                                      <p:to>
                                        <p:strVal val="visible"/>
                                      </p:to>
                                    </p:set>
                                    <p:animEffect transition="in" filter="wipe(down)">
                                      <p:cBhvr>
                                        <p:cTn id="7" dur="500"/>
                                        <p:tgtEl>
                                          <p:spTgt spid="829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2947">
                                            <p:txEl>
                                              <p:pRg st="1" end="1"/>
                                            </p:txEl>
                                          </p:spTgt>
                                        </p:tgtEl>
                                        <p:attrNameLst>
                                          <p:attrName>style.visibility</p:attrName>
                                        </p:attrNameLst>
                                      </p:cBhvr>
                                      <p:to>
                                        <p:strVal val="visible"/>
                                      </p:to>
                                    </p:set>
                                    <p:animEffect transition="in" filter="wipe(down)">
                                      <p:cBhvr>
                                        <p:cTn id="12" dur="500"/>
                                        <p:tgtEl>
                                          <p:spTgt spid="8294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2947">
                                            <p:txEl>
                                              <p:pRg st="2" end="2"/>
                                            </p:txEl>
                                          </p:spTgt>
                                        </p:tgtEl>
                                        <p:attrNameLst>
                                          <p:attrName>style.visibility</p:attrName>
                                        </p:attrNameLst>
                                      </p:cBhvr>
                                      <p:to>
                                        <p:strVal val="visible"/>
                                      </p:to>
                                    </p:set>
                                    <p:animEffect transition="in" filter="wipe(down)">
                                      <p:cBhvr>
                                        <p:cTn id="17" dur="500"/>
                                        <p:tgtEl>
                                          <p:spTgt spid="8294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2947">
                                            <p:txEl>
                                              <p:pRg st="3" end="3"/>
                                            </p:txEl>
                                          </p:spTgt>
                                        </p:tgtEl>
                                        <p:attrNameLst>
                                          <p:attrName>style.visibility</p:attrName>
                                        </p:attrNameLst>
                                      </p:cBhvr>
                                      <p:to>
                                        <p:strVal val="visible"/>
                                      </p:to>
                                    </p:set>
                                    <p:animEffect transition="in" filter="wipe(down)">
                                      <p:cBhvr>
                                        <p:cTn id="22" dur="500"/>
                                        <p:tgtEl>
                                          <p:spTgt spid="8294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2947">
                                            <p:txEl>
                                              <p:pRg st="4" end="4"/>
                                            </p:txEl>
                                          </p:spTgt>
                                        </p:tgtEl>
                                        <p:attrNameLst>
                                          <p:attrName>style.visibility</p:attrName>
                                        </p:attrNameLst>
                                      </p:cBhvr>
                                      <p:to>
                                        <p:strVal val="visible"/>
                                      </p:to>
                                    </p:set>
                                    <p:animEffect transition="in" filter="wipe(down)">
                                      <p:cBhvr>
                                        <p:cTn id="27" dur="500"/>
                                        <p:tgtEl>
                                          <p:spTgt spid="8294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82947">
                                            <p:txEl>
                                              <p:pRg st="6" end="6"/>
                                            </p:txEl>
                                          </p:spTgt>
                                        </p:tgtEl>
                                        <p:attrNameLst>
                                          <p:attrName>style.visibility</p:attrName>
                                        </p:attrNameLst>
                                      </p:cBhvr>
                                      <p:to>
                                        <p:strVal val="visible"/>
                                      </p:to>
                                    </p:set>
                                    <p:animEffect transition="in" filter="wipe(down)">
                                      <p:cBhvr>
                                        <p:cTn id="32" dur="500"/>
                                        <p:tgtEl>
                                          <p:spTgt spid="82947">
                                            <p:txEl>
                                              <p:pRg st="6" end="6"/>
                                            </p:txEl>
                                          </p:spTgt>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2947">
                                            <p:txEl>
                                              <p:pRg st="7" end="7"/>
                                            </p:txEl>
                                          </p:spTgt>
                                        </p:tgtEl>
                                        <p:attrNameLst>
                                          <p:attrName>style.visibility</p:attrName>
                                        </p:attrNameLst>
                                      </p:cBhvr>
                                      <p:to>
                                        <p:strVal val="visible"/>
                                      </p:to>
                                    </p:set>
                                    <p:animEffect transition="in" filter="wipe(down)">
                                      <p:cBhvr>
                                        <p:cTn id="35" dur="500"/>
                                        <p:tgtEl>
                                          <p:spTgt spid="82947">
                                            <p:txEl>
                                              <p:pRg st="7" end="7"/>
                                            </p:txEl>
                                          </p:spTgt>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82947">
                                            <p:txEl>
                                              <p:pRg st="8" end="8"/>
                                            </p:txEl>
                                          </p:spTgt>
                                        </p:tgtEl>
                                        <p:attrNameLst>
                                          <p:attrName>style.visibility</p:attrName>
                                        </p:attrNameLst>
                                      </p:cBhvr>
                                      <p:to>
                                        <p:strVal val="visible"/>
                                      </p:to>
                                    </p:set>
                                    <p:animEffect transition="in" filter="wipe(down)">
                                      <p:cBhvr>
                                        <p:cTn id="38" dur="500"/>
                                        <p:tgtEl>
                                          <p:spTgt spid="82947">
                                            <p:txEl>
                                              <p:pRg st="8" end="8"/>
                                            </p:txEl>
                                          </p:spTgt>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82947">
                                            <p:txEl>
                                              <p:pRg st="9" end="9"/>
                                            </p:txEl>
                                          </p:spTgt>
                                        </p:tgtEl>
                                        <p:attrNameLst>
                                          <p:attrName>style.visibility</p:attrName>
                                        </p:attrNameLst>
                                      </p:cBhvr>
                                      <p:to>
                                        <p:strVal val="visible"/>
                                      </p:to>
                                    </p:set>
                                    <p:animEffect transition="in" filter="wipe(down)">
                                      <p:cBhvr>
                                        <p:cTn id="41" dur="500"/>
                                        <p:tgtEl>
                                          <p:spTgt spid="8294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7" grpId="0" build="p" bldLvl="3"/>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US" altLang="en-US" sz="2800" smtClean="0"/>
              <a:t>5 Themes of Geography – Place &amp; Location</a:t>
            </a:r>
          </a:p>
        </p:txBody>
      </p:sp>
      <p:pic>
        <p:nvPicPr>
          <p:cNvPr id="46083" name="Picture 4" descr="iowa-county-map.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4114800"/>
            <a:ext cx="36449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4" name="Content Placeholder 6" descr="new-york-county-map.gif"/>
          <p:cNvPicPr>
            <a:picLocks noGrp="1" noChangeAspect="1"/>
          </p:cNvPicPr>
          <p:nvPr>
            <p:ph idx="1"/>
          </p:nvPr>
        </p:nvPicPr>
        <p:blipFill>
          <a:blip r:embed="rId4">
            <a:extLst>
              <a:ext uri="{28A0092B-C50C-407E-A947-70E740481C1C}">
                <a14:useLocalDpi xmlns:a14="http://schemas.microsoft.com/office/drawing/2010/main" val="0"/>
              </a:ext>
            </a:extLst>
          </a:blip>
          <a:srcRect/>
          <a:stretch>
            <a:fillRect/>
          </a:stretch>
        </p:blipFill>
        <p:spPr>
          <a:xfrm>
            <a:off x="304800" y="1143000"/>
            <a:ext cx="4432300" cy="3457575"/>
          </a:xfrm>
        </p:spPr>
      </p:pic>
      <p:sp>
        <p:nvSpPr>
          <p:cNvPr id="46085" name="TextBox 7"/>
          <p:cNvSpPr txBox="1">
            <a:spLocks noChangeArrowheads="1"/>
          </p:cNvSpPr>
          <p:nvPr/>
        </p:nvSpPr>
        <p:spPr bwMode="auto">
          <a:xfrm>
            <a:off x="5181600" y="2209800"/>
            <a:ext cx="3124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Char char="•"/>
              <a:defRPr sz="2400">
                <a:solidFill>
                  <a:schemeClr val="tx1"/>
                </a:solidFill>
                <a:latin typeface="Century Schoolbook" panose="02040604050505020304" pitchFamily="18" charset="0"/>
                <a:cs typeface="Times New Roman" panose="02020603050405020304" pitchFamily="18" charset="0"/>
              </a:defRPr>
            </a:lvl1pPr>
            <a:lvl2pPr marL="742950" indent="-285750">
              <a:spcBef>
                <a:spcPct val="20000"/>
              </a:spcBef>
              <a:buClr>
                <a:schemeClr val="tx1"/>
              </a:buClr>
              <a:buChar char="•"/>
              <a:defRPr sz="2000">
                <a:solidFill>
                  <a:schemeClr val="tx1"/>
                </a:solidFill>
                <a:latin typeface="Century Schoolbook" panose="02040604050505020304" pitchFamily="18" charset="0"/>
                <a:cs typeface="Times New Roman" panose="02020603050405020304" pitchFamily="18" charset="0"/>
              </a:defRPr>
            </a:lvl2pPr>
            <a:lvl3pPr marL="1143000" indent="-228600">
              <a:spcBef>
                <a:spcPct val="20000"/>
              </a:spcBef>
              <a:buClr>
                <a:schemeClr val="tx1"/>
              </a:buClr>
              <a:buChar char="•"/>
              <a:defRPr>
                <a:solidFill>
                  <a:schemeClr val="tx1"/>
                </a:solidFill>
                <a:latin typeface="Century Schoolbook" panose="02040604050505020304" pitchFamily="18" charset="0"/>
                <a:cs typeface="Times New Roman" panose="02020603050405020304" pitchFamily="18" charset="0"/>
              </a:defRPr>
            </a:lvl3pPr>
            <a:lvl4pPr marL="1600200" indent="-228600">
              <a:spcBef>
                <a:spcPct val="20000"/>
              </a:spcBef>
              <a:buClr>
                <a:schemeClr val="tx1"/>
              </a:buClr>
              <a:buChar char="•"/>
              <a:defRPr sz="1600">
                <a:solidFill>
                  <a:schemeClr val="tx1"/>
                </a:solidFill>
                <a:latin typeface="Century Schoolbook" panose="02040604050505020304" pitchFamily="18" charset="0"/>
                <a:cs typeface="Times New Roman" panose="02020603050405020304" pitchFamily="18" charset="0"/>
              </a:defRPr>
            </a:lvl4pPr>
            <a:lvl5pPr marL="2057400" indent="-228600">
              <a:spcBef>
                <a:spcPct val="20000"/>
              </a:spcBef>
              <a:buClr>
                <a:schemeClr val="tx1"/>
              </a:buClr>
              <a:buChar char="•"/>
              <a:defRPr sz="1600">
                <a:solidFill>
                  <a:schemeClr val="tx1"/>
                </a:solidFill>
                <a:latin typeface="Century Schoolbook" panose="020406040505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tx1"/>
              </a:buClr>
              <a:buChar char="•"/>
              <a:defRPr sz="1600">
                <a:solidFill>
                  <a:schemeClr val="tx1"/>
                </a:solidFill>
                <a:latin typeface="Century Schoolbook" panose="020406040505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tx1"/>
              </a:buClr>
              <a:buChar char="•"/>
              <a:defRPr sz="1600">
                <a:solidFill>
                  <a:schemeClr val="tx1"/>
                </a:solidFill>
                <a:latin typeface="Century Schoolbook" panose="020406040505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tx1"/>
              </a:buClr>
              <a:buChar char="•"/>
              <a:defRPr sz="1600">
                <a:solidFill>
                  <a:schemeClr val="tx1"/>
                </a:solidFill>
                <a:latin typeface="Century Schoolbook" panose="020406040505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tx1"/>
              </a:buClr>
              <a:buChar char="•"/>
              <a:defRPr sz="1600">
                <a:solidFill>
                  <a:schemeClr val="tx1"/>
                </a:solidFill>
                <a:latin typeface="Century Schoolbook" panose="02040604050505020304" pitchFamily="18" charset="0"/>
                <a:cs typeface="Times New Roman" panose="02020603050405020304" pitchFamily="18" charset="0"/>
              </a:defRPr>
            </a:lvl9pPr>
          </a:lstStyle>
          <a:p>
            <a:pPr eaLnBrk="1" hangingPunct="1">
              <a:spcBef>
                <a:spcPct val="0"/>
              </a:spcBef>
              <a:buClrTx/>
              <a:buFontTx/>
              <a:buNone/>
            </a:pPr>
            <a:r>
              <a:rPr lang="en-US" altLang="en-US">
                <a:latin typeface="Times New Roman" panose="02020603050405020304" pitchFamily="18" charset="0"/>
              </a:rPr>
              <a:t>New York county map </a:t>
            </a:r>
          </a:p>
        </p:txBody>
      </p:sp>
      <p:sp>
        <p:nvSpPr>
          <p:cNvPr id="46086" name="TextBox 8"/>
          <p:cNvSpPr txBox="1">
            <a:spLocks noChangeArrowheads="1"/>
          </p:cNvSpPr>
          <p:nvPr/>
        </p:nvSpPr>
        <p:spPr bwMode="auto">
          <a:xfrm>
            <a:off x="2133600" y="5334000"/>
            <a:ext cx="3352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Char char="•"/>
              <a:defRPr sz="2400">
                <a:solidFill>
                  <a:schemeClr val="tx1"/>
                </a:solidFill>
                <a:latin typeface="Century Schoolbook" panose="02040604050505020304" pitchFamily="18" charset="0"/>
                <a:cs typeface="Times New Roman" panose="02020603050405020304" pitchFamily="18" charset="0"/>
              </a:defRPr>
            </a:lvl1pPr>
            <a:lvl2pPr marL="742950" indent="-285750">
              <a:spcBef>
                <a:spcPct val="20000"/>
              </a:spcBef>
              <a:buClr>
                <a:schemeClr val="tx1"/>
              </a:buClr>
              <a:buChar char="•"/>
              <a:defRPr sz="2000">
                <a:solidFill>
                  <a:schemeClr val="tx1"/>
                </a:solidFill>
                <a:latin typeface="Century Schoolbook" panose="02040604050505020304" pitchFamily="18" charset="0"/>
                <a:cs typeface="Times New Roman" panose="02020603050405020304" pitchFamily="18" charset="0"/>
              </a:defRPr>
            </a:lvl2pPr>
            <a:lvl3pPr marL="1143000" indent="-228600">
              <a:spcBef>
                <a:spcPct val="20000"/>
              </a:spcBef>
              <a:buClr>
                <a:schemeClr val="tx1"/>
              </a:buClr>
              <a:buChar char="•"/>
              <a:defRPr>
                <a:solidFill>
                  <a:schemeClr val="tx1"/>
                </a:solidFill>
                <a:latin typeface="Century Schoolbook" panose="02040604050505020304" pitchFamily="18" charset="0"/>
                <a:cs typeface="Times New Roman" panose="02020603050405020304" pitchFamily="18" charset="0"/>
              </a:defRPr>
            </a:lvl3pPr>
            <a:lvl4pPr marL="1600200" indent="-228600">
              <a:spcBef>
                <a:spcPct val="20000"/>
              </a:spcBef>
              <a:buClr>
                <a:schemeClr val="tx1"/>
              </a:buClr>
              <a:buChar char="•"/>
              <a:defRPr sz="1600">
                <a:solidFill>
                  <a:schemeClr val="tx1"/>
                </a:solidFill>
                <a:latin typeface="Century Schoolbook" panose="02040604050505020304" pitchFamily="18" charset="0"/>
                <a:cs typeface="Times New Roman" panose="02020603050405020304" pitchFamily="18" charset="0"/>
              </a:defRPr>
            </a:lvl4pPr>
            <a:lvl5pPr marL="2057400" indent="-228600">
              <a:spcBef>
                <a:spcPct val="20000"/>
              </a:spcBef>
              <a:buClr>
                <a:schemeClr val="tx1"/>
              </a:buClr>
              <a:buChar char="•"/>
              <a:defRPr sz="1600">
                <a:solidFill>
                  <a:schemeClr val="tx1"/>
                </a:solidFill>
                <a:latin typeface="Century Schoolbook" panose="020406040505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tx1"/>
              </a:buClr>
              <a:buChar char="•"/>
              <a:defRPr sz="1600">
                <a:solidFill>
                  <a:schemeClr val="tx1"/>
                </a:solidFill>
                <a:latin typeface="Century Schoolbook" panose="020406040505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tx1"/>
              </a:buClr>
              <a:buChar char="•"/>
              <a:defRPr sz="1600">
                <a:solidFill>
                  <a:schemeClr val="tx1"/>
                </a:solidFill>
                <a:latin typeface="Century Schoolbook" panose="020406040505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tx1"/>
              </a:buClr>
              <a:buChar char="•"/>
              <a:defRPr sz="1600">
                <a:solidFill>
                  <a:schemeClr val="tx1"/>
                </a:solidFill>
                <a:latin typeface="Century Schoolbook" panose="020406040505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tx1"/>
              </a:buClr>
              <a:buChar char="•"/>
              <a:defRPr sz="1600">
                <a:solidFill>
                  <a:schemeClr val="tx1"/>
                </a:solidFill>
                <a:latin typeface="Century Schoolbook" panose="02040604050505020304" pitchFamily="18" charset="0"/>
                <a:cs typeface="Times New Roman" panose="02020603050405020304" pitchFamily="18" charset="0"/>
              </a:defRPr>
            </a:lvl9pPr>
          </a:lstStyle>
          <a:p>
            <a:pPr eaLnBrk="1" hangingPunct="1">
              <a:spcBef>
                <a:spcPct val="0"/>
              </a:spcBef>
              <a:buClrTx/>
              <a:buFontTx/>
              <a:buNone/>
            </a:pPr>
            <a:r>
              <a:rPr lang="en-US" altLang="en-US">
                <a:latin typeface="Times New Roman" panose="02020603050405020304" pitchFamily="18" charset="0"/>
              </a:rPr>
              <a:t>Iowa county map </a:t>
            </a:r>
          </a:p>
        </p:txBody>
      </p:sp>
      <p:sp>
        <p:nvSpPr>
          <p:cNvPr id="46087" name="Right Arrow 9"/>
          <p:cNvSpPr>
            <a:spLocks noChangeArrowheads="1"/>
          </p:cNvSpPr>
          <p:nvPr/>
        </p:nvSpPr>
        <p:spPr bwMode="auto">
          <a:xfrm>
            <a:off x="4419600" y="5486400"/>
            <a:ext cx="914400" cy="228600"/>
          </a:xfrm>
          <a:prstGeom prst="rightArrow">
            <a:avLst>
              <a:gd name="adj1" fmla="val 50000"/>
              <a:gd name="adj2" fmla="val 50000"/>
            </a:avLst>
          </a:prstGeom>
          <a:solidFill>
            <a:schemeClr val="tx1"/>
          </a:solidFill>
          <a:ln w="9525" algn="ctr">
            <a:solidFill>
              <a:schemeClr val="tx1"/>
            </a:solidFill>
            <a:round/>
            <a:headEnd/>
            <a:tailEnd/>
          </a:ln>
        </p:spPr>
        <p:txBody>
          <a:bodyPr wrap="none" anchor="ctr"/>
          <a:lstStyle>
            <a:lvl1pPr>
              <a:spcBef>
                <a:spcPct val="20000"/>
              </a:spcBef>
              <a:buClr>
                <a:schemeClr val="tx1"/>
              </a:buClr>
              <a:buChar char="•"/>
              <a:defRPr sz="2400">
                <a:solidFill>
                  <a:schemeClr val="tx1"/>
                </a:solidFill>
                <a:latin typeface="Century Schoolbook" panose="02040604050505020304" pitchFamily="18" charset="0"/>
                <a:cs typeface="Times New Roman" panose="02020603050405020304" pitchFamily="18" charset="0"/>
              </a:defRPr>
            </a:lvl1pPr>
            <a:lvl2pPr marL="742950" indent="-285750">
              <a:spcBef>
                <a:spcPct val="20000"/>
              </a:spcBef>
              <a:buClr>
                <a:schemeClr val="tx1"/>
              </a:buClr>
              <a:buChar char="•"/>
              <a:defRPr sz="2000">
                <a:solidFill>
                  <a:schemeClr val="tx1"/>
                </a:solidFill>
                <a:latin typeface="Century Schoolbook" panose="02040604050505020304" pitchFamily="18" charset="0"/>
                <a:cs typeface="Times New Roman" panose="02020603050405020304" pitchFamily="18" charset="0"/>
              </a:defRPr>
            </a:lvl2pPr>
            <a:lvl3pPr marL="1143000" indent="-228600">
              <a:spcBef>
                <a:spcPct val="20000"/>
              </a:spcBef>
              <a:buClr>
                <a:schemeClr val="tx1"/>
              </a:buClr>
              <a:buChar char="•"/>
              <a:defRPr>
                <a:solidFill>
                  <a:schemeClr val="tx1"/>
                </a:solidFill>
                <a:latin typeface="Century Schoolbook" panose="02040604050505020304" pitchFamily="18" charset="0"/>
                <a:cs typeface="Times New Roman" panose="02020603050405020304" pitchFamily="18" charset="0"/>
              </a:defRPr>
            </a:lvl3pPr>
            <a:lvl4pPr marL="1600200" indent="-228600">
              <a:spcBef>
                <a:spcPct val="20000"/>
              </a:spcBef>
              <a:buClr>
                <a:schemeClr val="tx1"/>
              </a:buClr>
              <a:buChar char="•"/>
              <a:defRPr sz="1600">
                <a:solidFill>
                  <a:schemeClr val="tx1"/>
                </a:solidFill>
                <a:latin typeface="Century Schoolbook" panose="02040604050505020304" pitchFamily="18" charset="0"/>
                <a:cs typeface="Times New Roman" panose="02020603050405020304" pitchFamily="18" charset="0"/>
              </a:defRPr>
            </a:lvl4pPr>
            <a:lvl5pPr marL="2057400" indent="-228600">
              <a:spcBef>
                <a:spcPct val="20000"/>
              </a:spcBef>
              <a:buClr>
                <a:schemeClr val="tx1"/>
              </a:buClr>
              <a:buChar char="•"/>
              <a:defRPr sz="1600">
                <a:solidFill>
                  <a:schemeClr val="tx1"/>
                </a:solidFill>
                <a:latin typeface="Century Schoolbook" panose="020406040505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tx1"/>
              </a:buClr>
              <a:buChar char="•"/>
              <a:defRPr sz="1600">
                <a:solidFill>
                  <a:schemeClr val="tx1"/>
                </a:solidFill>
                <a:latin typeface="Century Schoolbook" panose="020406040505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tx1"/>
              </a:buClr>
              <a:buChar char="•"/>
              <a:defRPr sz="1600">
                <a:solidFill>
                  <a:schemeClr val="tx1"/>
                </a:solidFill>
                <a:latin typeface="Century Schoolbook" panose="020406040505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tx1"/>
              </a:buClr>
              <a:buChar char="•"/>
              <a:defRPr sz="1600">
                <a:solidFill>
                  <a:schemeClr val="tx1"/>
                </a:solidFill>
                <a:latin typeface="Century Schoolbook" panose="020406040505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tx1"/>
              </a:buClr>
              <a:buChar char="•"/>
              <a:defRPr sz="1600">
                <a:solidFill>
                  <a:schemeClr val="tx1"/>
                </a:solidFill>
                <a:latin typeface="Century Schoolbook" panose="02040604050505020304" pitchFamily="18" charset="0"/>
                <a:cs typeface="Times New Roman" panose="02020603050405020304" pitchFamily="18" charset="0"/>
              </a:defRPr>
            </a:lvl9pPr>
          </a:lstStyle>
          <a:p>
            <a:pPr algn="ctr" eaLnBrk="1" hangingPunct="1">
              <a:spcBef>
                <a:spcPct val="0"/>
              </a:spcBef>
              <a:buClrTx/>
              <a:buFontTx/>
              <a:buNone/>
            </a:pPr>
            <a:endParaRPr lang="en-US" altLang="en-US">
              <a:latin typeface="Times New Roman" panose="02020603050405020304" pitchFamily="18" charset="0"/>
            </a:endParaRPr>
          </a:p>
        </p:txBody>
      </p:sp>
      <p:sp>
        <p:nvSpPr>
          <p:cNvPr id="46088" name="Right Arrow 10"/>
          <p:cNvSpPr>
            <a:spLocks noChangeArrowheads="1"/>
          </p:cNvSpPr>
          <p:nvPr/>
        </p:nvSpPr>
        <p:spPr bwMode="auto">
          <a:xfrm rot="10800000">
            <a:off x="4191000" y="2362200"/>
            <a:ext cx="914400" cy="228600"/>
          </a:xfrm>
          <a:prstGeom prst="rightArrow">
            <a:avLst>
              <a:gd name="adj1" fmla="val 50000"/>
              <a:gd name="adj2" fmla="val 50000"/>
            </a:avLst>
          </a:prstGeom>
          <a:solidFill>
            <a:schemeClr val="tx1"/>
          </a:solidFill>
          <a:ln w="9525" algn="ctr">
            <a:solidFill>
              <a:schemeClr val="tx1"/>
            </a:solidFill>
            <a:round/>
            <a:headEnd/>
            <a:tailEnd/>
          </a:ln>
        </p:spPr>
        <p:txBody>
          <a:bodyPr wrap="none" anchor="ctr"/>
          <a:lstStyle>
            <a:lvl1pPr>
              <a:spcBef>
                <a:spcPct val="20000"/>
              </a:spcBef>
              <a:buClr>
                <a:schemeClr val="tx1"/>
              </a:buClr>
              <a:buChar char="•"/>
              <a:defRPr sz="2400">
                <a:solidFill>
                  <a:schemeClr val="tx1"/>
                </a:solidFill>
                <a:latin typeface="Century Schoolbook" panose="02040604050505020304" pitchFamily="18" charset="0"/>
                <a:cs typeface="Times New Roman" panose="02020603050405020304" pitchFamily="18" charset="0"/>
              </a:defRPr>
            </a:lvl1pPr>
            <a:lvl2pPr marL="742950" indent="-285750">
              <a:spcBef>
                <a:spcPct val="20000"/>
              </a:spcBef>
              <a:buClr>
                <a:schemeClr val="tx1"/>
              </a:buClr>
              <a:buChar char="•"/>
              <a:defRPr sz="2000">
                <a:solidFill>
                  <a:schemeClr val="tx1"/>
                </a:solidFill>
                <a:latin typeface="Century Schoolbook" panose="02040604050505020304" pitchFamily="18" charset="0"/>
                <a:cs typeface="Times New Roman" panose="02020603050405020304" pitchFamily="18" charset="0"/>
              </a:defRPr>
            </a:lvl2pPr>
            <a:lvl3pPr marL="1143000" indent="-228600">
              <a:spcBef>
                <a:spcPct val="20000"/>
              </a:spcBef>
              <a:buClr>
                <a:schemeClr val="tx1"/>
              </a:buClr>
              <a:buChar char="•"/>
              <a:defRPr>
                <a:solidFill>
                  <a:schemeClr val="tx1"/>
                </a:solidFill>
                <a:latin typeface="Century Schoolbook" panose="02040604050505020304" pitchFamily="18" charset="0"/>
                <a:cs typeface="Times New Roman" panose="02020603050405020304" pitchFamily="18" charset="0"/>
              </a:defRPr>
            </a:lvl3pPr>
            <a:lvl4pPr marL="1600200" indent="-228600">
              <a:spcBef>
                <a:spcPct val="20000"/>
              </a:spcBef>
              <a:buClr>
                <a:schemeClr val="tx1"/>
              </a:buClr>
              <a:buChar char="•"/>
              <a:defRPr sz="1600">
                <a:solidFill>
                  <a:schemeClr val="tx1"/>
                </a:solidFill>
                <a:latin typeface="Century Schoolbook" panose="02040604050505020304" pitchFamily="18" charset="0"/>
                <a:cs typeface="Times New Roman" panose="02020603050405020304" pitchFamily="18" charset="0"/>
              </a:defRPr>
            </a:lvl4pPr>
            <a:lvl5pPr marL="2057400" indent="-228600">
              <a:spcBef>
                <a:spcPct val="20000"/>
              </a:spcBef>
              <a:buClr>
                <a:schemeClr val="tx1"/>
              </a:buClr>
              <a:buChar char="•"/>
              <a:defRPr sz="1600">
                <a:solidFill>
                  <a:schemeClr val="tx1"/>
                </a:solidFill>
                <a:latin typeface="Century Schoolbook" panose="020406040505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tx1"/>
              </a:buClr>
              <a:buChar char="•"/>
              <a:defRPr sz="1600">
                <a:solidFill>
                  <a:schemeClr val="tx1"/>
                </a:solidFill>
                <a:latin typeface="Century Schoolbook" panose="020406040505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tx1"/>
              </a:buClr>
              <a:buChar char="•"/>
              <a:defRPr sz="1600">
                <a:solidFill>
                  <a:schemeClr val="tx1"/>
                </a:solidFill>
                <a:latin typeface="Century Schoolbook" panose="020406040505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tx1"/>
              </a:buClr>
              <a:buChar char="•"/>
              <a:defRPr sz="1600">
                <a:solidFill>
                  <a:schemeClr val="tx1"/>
                </a:solidFill>
                <a:latin typeface="Century Schoolbook" panose="020406040505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tx1"/>
              </a:buClr>
              <a:buChar char="•"/>
              <a:defRPr sz="1600">
                <a:solidFill>
                  <a:schemeClr val="tx1"/>
                </a:solidFill>
                <a:latin typeface="Century Schoolbook" panose="02040604050505020304" pitchFamily="18" charset="0"/>
                <a:cs typeface="Times New Roman" panose="02020603050405020304" pitchFamily="18" charset="0"/>
              </a:defRPr>
            </a:lvl9pPr>
          </a:lstStyle>
          <a:p>
            <a:pPr algn="ctr" eaLnBrk="1" hangingPunct="1">
              <a:spcBef>
                <a:spcPct val="0"/>
              </a:spcBef>
              <a:buClrTx/>
              <a:buFontTx/>
              <a:buNone/>
            </a:pPr>
            <a:endParaRPr lang="en-US" altLang="en-US">
              <a:latin typeface="Times New Roman" panose="02020603050405020304" pitchFamily="18" charset="0"/>
            </a:endParaRPr>
          </a:p>
        </p:txBody>
      </p:sp>
    </p:spTree>
  </p:cSld>
  <p:clrMapOvr>
    <a:masterClrMapping/>
  </p:clrMapOvr>
  <p:transition spd="slow">
    <p:blinds dir="ver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altLang="en-US" smtClean="0"/>
              <a:t>Discussion Starter</a:t>
            </a:r>
          </a:p>
        </p:txBody>
      </p:sp>
      <p:sp>
        <p:nvSpPr>
          <p:cNvPr id="3" name="Content Placeholder 2"/>
          <p:cNvSpPr>
            <a:spLocks noGrp="1"/>
          </p:cNvSpPr>
          <p:nvPr>
            <p:ph idx="1"/>
          </p:nvPr>
        </p:nvSpPr>
        <p:spPr>
          <a:xfrm>
            <a:off x="381000" y="1304925"/>
            <a:ext cx="8367713" cy="4895850"/>
          </a:xfrm>
        </p:spPr>
        <p:txBody>
          <a:bodyPr/>
          <a:lstStyle/>
          <a:p>
            <a:pPr marL="457200" indent="-457200">
              <a:buFont typeface="+mj-lt"/>
              <a:buAutoNum type="alphaLcPeriod"/>
              <a:defRPr/>
            </a:pPr>
            <a:r>
              <a:rPr lang="en-US" sz="2000" dirty="0" smtClean="0"/>
              <a:t>Grab a blank US political map and red pen from the front desk as you come in.</a:t>
            </a:r>
          </a:p>
          <a:p>
            <a:pPr marL="457200" indent="-457200">
              <a:buFont typeface="+mj-lt"/>
              <a:buAutoNum type="alphaLcPeriod"/>
              <a:defRPr/>
            </a:pPr>
            <a:r>
              <a:rPr lang="en-US" sz="2000" dirty="0" smtClean="0"/>
              <a:t>Outline the states that make up “the South.”</a:t>
            </a:r>
          </a:p>
          <a:p>
            <a:pPr marL="457200" indent="-457200">
              <a:buFont typeface="+mj-lt"/>
              <a:buAutoNum type="alphaLcPeriod"/>
              <a:defRPr/>
            </a:pPr>
            <a:r>
              <a:rPr lang="en-US" sz="2000" dirty="0" smtClean="0"/>
              <a:t>What method or criteria did you use to include and/or exclude states from your definition of the South?</a:t>
            </a:r>
          </a:p>
          <a:p>
            <a:pPr marL="457200" indent="-457200">
              <a:buFont typeface="+mj-lt"/>
              <a:buAutoNum type="alphaLcPeriod"/>
              <a:defRPr/>
            </a:pPr>
            <a:r>
              <a:rPr lang="en-US" sz="2000" dirty="0" smtClean="0"/>
              <a:t>Are there sub-regions within the South itself, or is it a single, unified region?</a:t>
            </a:r>
          </a:p>
          <a:p>
            <a:pPr marL="457200" indent="-457200">
              <a:buFont typeface="+mj-lt"/>
              <a:buAutoNum type="alphaLcPeriod"/>
              <a:defRPr/>
            </a:pPr>
            <a:r>
              <a:rPr lang="en-US" sz="2000" dirty="0" smtClean="0"/>
              <a:t>What is the shortest distance between New York City and Los Angeles?  Draw this route on your map.</a:t>
            </a:r>
          </a:p>
          <a:p>
            <a:pPr marL="0" indent="0">
              <a:buFontTx/>
              <a:buNone/>
              <a:defRPr/>
            </a:pPr>
            <a:endParaRPr lang="en-US" dirty="0"/>
          </a:p>
        </p:txBody>
      </p:sp>
      <p:pic>
        <p:nvPicPr>
          <p:cNvPr id="48132"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5625" y="4478338"/>
            <a:ext cx="2974975"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3" name="Picture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6800" y="4433888"/>
            <a:ext cx="1600200" cy="230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blinds dir="ver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altLang="en-US" smtClean="0"/>
              <a:t>5 Themes of Geography - Regions</a:t>
            </a:r>
          </a:p>
        </p:txBody>
      </p:sp>
      <p:sp>
        <p:nvSpPr>
          <p:cNvPr id="84995" name="Content Placeholder 2"/>
          <p:cNvSpPr>
            <a:spLocks noGrp="1"/>
          </p:cNvSpPr>
          <p:nvPr>
            <p:ph idx="1"/>
          </p:nvPr>
        </p:nvSpPr>
        <p:spPr/>
        <p:txBody>
          <a:bodyPr/>
          <a:lstStyle/>
          <a:p>
            <a:r>
              <a:rPr lang="en-US" altLang="en-US" smtClean="0"/>
              <a:t>What is “sense of place?”</a:t>
            </a:r>
          </a:p>
          <a:p>
            <a:endParaRPr lang="en-US" altLang="en-US" smtClean="0"/>
          </a:p>
          <a:p>
            <a:r>
              <a:rPr lang="en-US" altLang="en-US" smtClean="0"/>
              <a:t>What gives a place distinct character that sets it apart from any other place?</a:t>
            </a:r>
          </a:p>
          <a:p>
            <a:endParaRPr lang="en-US" altLang="en-US" smtClean="0"/>
          </a:p>
          <a:p>
            <a:r>
              <a:rPr lang="en-US" altLang="en-US" smtClean="0"/>
              <a:t>Uniqueness</a:t>
            </a:r>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animEffect transition="in" filter="wipe(down)">
                                      <p:cBhvr>
                                        <p:cTn id="7" dur="500"/>
                                        <p:tgtEl>
                                          <p:spTgt spid="849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4995">
                                            <p:txEl>
                                              <p:pRg st="2" end="2"/>
                                            </p:txEl>
                                          </p:spTgt>
                                        </p:tgtEl>
                                        <p:attrNameLst>
                                          <p:attrName>style.visibility</p:attrName>
                                        </p:attrNameLst>
                                      </p:cBhvr>
                                      <p:to>
                                        <p:strVal val="visible"/>
                                      </p:to>
                                    </p:set>
                                    <p:animEffect transition="in" filter="wipe(down)">
                                      <p:cBhvr>
                                        <p:cTn id="12" dur="500"/>
                                        <p:tgtEl>
                                          <p:spTgt spid="8499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4995">
                                            <p:txEl>
                                              <p:pRg st="4" end="4"/>
                                            </p:txEl>
                                          </p:spTgt>
                                        </p:tgtEl>
                                        <p:attrNameLst>
                                          <p:attrName>style.visibility</p:attrName>
                                        </p:attrNameLst>
                                      </p:cBhvr>
                                      <p:to>
                                        <p:strVal val="visible"/>
                                      </p:to>
                                    </p:set>
                                    <p:animEffect transition="in" filter="wipe(down)">
                                      <p:cBhvr>
                                        <p:cTn id="17" dur="500"/>
                                        <p:tgtEl>
                                          <p:spTgt spid="849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build="p" bldLvl="3"/>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US" altLang="en-US" smtClean="0"/>
              <a:t>5 Themes of Geography - Regions</a:t>
            </a:r>
          </a:p>
        </p:txBody>
      </p:sp>
      <p:sp>
        <p:nvSpPr>
          <p:cNvPr id="86019" name="Content Placeholder 2"/>
          <p:cNvSpPr>
            <a:spLocks noGrp="1"/>
          </p:cNvSpPr>
          <p:nvPr>
            <p:ph idx="1"/>
          </p:nvPr>
        </p:nvSpPr>
        <p:spPr/>
        <p:txBody>
          <a:bodyPr/>
          <a:lstStyle/>
          <a:p>
            <a:r>
              <a:rPr lang="en-US" altLang="en-US" smtClean="0"/>
              <a:t>Carl Sauer – “Cultural Landscape”</a:t>
            </a:r>
          </a:p>
          <a:p>
            <a:pPr lvl="1"/>
            <a:r>
              <a:rPr lang="en-US" altLang="en-US" smtClean="0"/>
              <a:t>“The Morphology of Landscape”</a:t>
            </a:r>
          </a:p>
          <a:p>
            <a:pPr lvl="1"/>
            <a:endParaRPr lang="en-US" altLang="en-US" smtClean="0"/>
          </a:p>
          <a:p>
            <a:pPr lvl="1"/>
            <a:r>
              <a:rPr lang="en-US" altLang="en-US" smtClean="0"/>
              <a:t>“The cultural landscape is fashioned from natural landscape by a cultural group.  Culture is the agent, the natural are the medium, the cultural landscape is the result.”</a:t>
            </a:r>
          </a:p>
          <a:p>
            <a:pPr lvl="1"/>
            <a:endParaRPr lang="en-US" altLang="en-US" smtClean="0"/>
          </a:p>
          <a:p>
            <a:pPr lvl="1"/>
            <a:r>
              <a:rPr lang="en-US" altLang="en-US" smtClean="0"/>
              <a:t>Culture is a force in changing the natural landscape</a:t>
            </a:r>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6019">
                                            <p:txEl>
                                              <p:pRg st="0" end="0"/>
                                            </p:txEl>
                                          </p:spTgt>
                                        </p:tgtEl>
                                        <p:attrNameLst>
                                          <p:attrName>style.visibility</p:attrName>
                                        </p:attrNameLst>
                                      </p:cBhvr>
                                      <p:to>
                                        <p:strVal val="visible"/>
                                      </p:to>
                                    </p:set>
                                    <p:animEffect transition="in" filter="wipe(down)">
                                      <p:cBhvr>
                                        <p:cTn id="7" dur="500"/>
                                        <p:tgtEl>
                                          <p:spTgt spid="8601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6019">
                                            <p:txEl>
                                              <p:pRg st="1" end="1"/>
                                            </p:txEl>
                                          </p:spTgt>
                                        </p:tgtEl>
                                        <p:attrNameLst>
                                          <p:attrName>style.visibility</p:attrName>
                                        </p:attrNameLst>
                                      </p:cBhvr>
                                      <p:to>
                                        <p:strVal val="visible"/>
                                      </p:to>
                                    </p:set>
                                    <p:animEffect transition="in" filter="wipe(down)">
                                      <p:cBhvr>
                                        <p:cTn id="12" dur="500"/>
                                        <p:tgtEl>
                                          <p:spTgt spid="8601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6019">
                                            <p:txEl>
                                              <p:pRg st="3" end="3"/>
                                            </p:txEl>
                                          </p:spTgt>
                                        </p:tgtEl>
                                        <p:attrNameLst>
                                          <p:attrName>style.visibility</p:attrName>
                                        </p:attrNameLst>
                                      </p:cBhvr>
                                      <p:to>
                                        <p:strVal val="visible"/>
                                      </p:to>
                                    </p:set>
                                    <p:animEffect transition="in" filter="wipe(down)">
                                      <p:cBhvr>
                                        <p:cTn id="17" dur="500"/>
                                        <p:tgtEl>
                                          <p:spTgt spid="86019">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6019">
                                            <p:txEl>
                                              <p:pRg st="5" end="5"/>
                                            </p:txEl>
                                          </p:spTgt>
                                        </p:tgtEl>
                                        <p:attrNameLst>
                                          <p:attrName>style.visibility</p:attrName>
                                        </p:attrNameLst>
                                      </p:cBhvr>
                                      <p:to>
                                        <p:strVal val="visible"/>
                                      </p:to>
                                    </p:set>
                                    <p:animEffect transition="in" filter="wipe(down)">
                                      <p:cBhvr>
                                        <p:cTn id="22" dur="500"/>
                                        <p:tgtEl>
                                          <p:spTgt spid="8601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9" grpId="0" build="p" bldLvl="3"/>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altLang="en-US" smtClean="0"/>
              <a:t>5 Themes of Geography - Regions</a:t>
            </a:r>
          </a:p>
        </p:txBody>
      </p:sp>
      <p:sp>
        <p:nvSpPr>
          <p:cNvPr id="87043" name="Content Placeholder 2"/>
          <p:cNvSpPr>
            <a:spLocks noGrp="1"/>
          </p:cNvSpPr>
          <p:nvPr>
            <p:ph idx="1"/>
          </p:nvPr>
        </p:nvSpPr>
        <p:spPr/>
        <p:txBody>
          <a:bodyPr/>
          <a:lstStyle/>
          <a:p>
            <a:r>
              <a:rPr lang="en-US" altLang="en-US" b="1" smtClean="0"/>
              <a:t>Regional Studies </a:t>
            </a:r>
            <a:r>
              <a:rPr lang="en-US" altLang="en-US" smtClean="0"/>
              <a:t>– geographic study of the cultural landscape</a:t>
            </a:r>
          </a:p>
          <a:p>
            <a:endParaRPr lang="en-US" altLang="en-US" smtClean="0"/>
          </a:p>
          <a:p>
            <a:pPr lvl="1"/>
            <a:r>
              <a:rPr lang="en-US" altLang="en-US" smtClean="0"/>
              <a:t>Paul Vidal de la Blanche</a:t>
            </a:r>
          </a:p>
          <a:p>
            <a:pPr lvl="1"/>
            <a:r>
              <a:rPr lang="en-US" altLang="en-US" smtClean="0"/>
              <a:t>Jean Bruhnes</a:t>
            </a:r>
          </a:p>
          <a:p>
            <a:pPr lvl="1"/>
            <a:r>
              <a:rPr lang="en-US" altLang="en-US" smtClean="0"/>
              <a:t>Robert Platt</a:t>
            </a:r>
          </a:p>
          <a:p>
            <a:pPr lvl="1"/>
            <a:r>
              <a:rPr lang="en-US" altLang="en-US" smtClean="0"/>
              <a:t>Yi-Fu Tuan</a:t>
            </a:r>
          </a:p>
          <a:p>
            <a:pPr lvl="2"/>
            <a:r>
              <a:rPr lang="en-US" altLang="en-US" smtClean="0"/>
              <a:t>topophilia  - “love of place”</a:t>
            </a:r>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7043">
                                            <p:txEl>
                                              <p:pRg st="0" end="0"/>
                                            </p:txEl>
                                          </p:spTgt>
                                        </p:tgtEl>
                                        <p:attrNameLst>
                                          <p:attrName>style.visibility</p:attrName>
                                        </p:attrNameLst>
                                      </p:cBhvr>
                                      <p:to>
                                        <p:strVal val="visible"/>
                                      </p:to>
                                    </p:set>
                                    <p:animEffect transition="in" filter="wipe(down)">
                                      <p:cBhvr>
                                        <p:cTn id="7" dur="500"/>
                                        <p:tgtEl>
                                          <p:spTgt spid="8704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7043">
                                            <p:txEl>
                                              <p:pRg st="2" end="2"/>
                                            </p:txEl>
                                          </p:spTgt>
                                        </p:tgtEl>
                                        <p:attrNameLst>
                                          <p:attrName>style.visibility</p:attrName>
                                        </p:attrNameLst>
                                      </p:cBhvr>
                                      <p:to>
                                        <p:strVal val="visible"/>
                                      </p:to>
                                    </p:set>
                                    <p:animEffect transition="in" filter="wipe(down)">
                                      <p:cBhvr>
                                        <p:cTn id="12" dur="500"/>
                                        <p:tgtEl>
                                          <p:spTgt spid="8704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7043">
                                            <p:txEl>
                                              <p:pRg st="3" end="3"/>
                                            </p:txEl>
                                          </p:spTgt>
                                        </p:tgtEl>
                                        <p:attrNameLst>
                                          <p:attrName>style.visibility</p:attrName>
                                        </p:attrNameLst>
                                      </p:cBhvr>
                                      <p:to>
                                        <p:strVal val="visible"/>
                                      </p:to>
                                    </p:set>
                                    <p:animEffect transition="in" filter="wipe(down)">
                                      <p:cBhvr>
                                        <p:cTn id="17" dur="500"/>
                                        <p:tgtEl>
                                          <p:spTgt spid="87043">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7043">
                                            <p:txEl>
                                              <p:pRg st="4" end="4"/>
                                            </p:txEl>
                                          </p:spTgt>
                                        </p:tgtEl>
                                        <p:attrNameLst>
                                          <p:attrName>style.visibility</p:attrName>
                                        </p:attrNameLst>
                                      </p:cBhvr>
                                      <p:to>
                                        <p:strVal val="visible"/>
                                      </p:to>
                                    </p:set>
                                    <p:animEffect transition="in" filter="wipe(down)">
                                      <p:cBhvr>
                                        <p:cTn id="22" dur="500"/>
                                        <p:tgtEl>
                                          <p:spTgt spid="87043">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7043">
                                            <p:txEl>
                                              <p:pRg st="5" end="5"/>
                                            </p:txEl>
                                          </p:spTgt>
                                        </p:tgtEl>
                                        <p:attrNameLst>
                                          <p:attrName>style.visibility</p:attrName>
                                        </p:attrNameLst>
                                      </p:cBhvr>
                                      <p:to>
                                        <p:strVal val="visible"/>
                                      </p:to>
                                    </p:set>
                                    <p:animEffect transition="in" filter="wipe(down)">
                                      <p:cBhvr>
                                        <p:cTn id="27" dur="500"/>
                                        <p:tgtEl>
                                          <p:spTgt spid="87043">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87043">
                                            <p:txEl>
                                              <p:pRg st="6" end="6"/>
                                            </p:txEl>
                                          </p:spTgt>
                                        </p:tgtEl>
                                        <p:attrNameLst>
                                          <p:attrName>style.visibility</p:attrName>
                                        </p:attrNameLst>
                                      </p:cBhvr>
                                      <p:to>
                                        <p:strVal val="visible"/>
                                      </p:to>
                                    </p:set>
                                    <p:animEffect transition="in" filter="wipe(down)">
                                      <p:cBhvr>
                                        <p:cTn id="32" dur="500"/>
                                        <p:tgtEl>
                                          <p:spTgt spid="8704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3" grpId="0" build="p" bldLvl="3"/>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6"/>
          <p:cNvSpPr>
            <a:spLocks noGrp="1"/>
          </p:cNvSpPr>
          <p:nvPr>
            <p:ph type="title"/>
          </p:nvPr>
        </p:nvSpPr>
        <p:spPr/>
        <p:txBody>
          <a:bodyPr/>
          <a:lstStyle/>
          <a:p>
            <a:pPr eaLnBrk="1" hangingPunct="1"/>
            <a:r>
              <a:rPr lang="en-US" altLang="en-US" smtClean="0"/>
              <a:t>What is Geography?</a:t>
            </a:r>
          </a:p>
        </p:txBody>
      </p:sp>
      <p:sp>
        <p:nvSpPr>
          <p:cNvPr id="12291" name="Content Placeholder 9"/>
          <p:cNvSpPr>
            <a:spLocks noGrp="1"/>
          </p:cNvSpPr>
          <p:nvPr>
            <p:ph idx="1"/>
          </p:nvPr>
        </p:nvSpPr>
        <p:spPr/>
        <p:txBody>
          <a:bodyPr/>
          <a:lstStyle/>
          <a:p>
            <a:pPr eaLnBrk="1" hangingPunct="1"/>
            <a:r>
              <a:rPr lang="en-US" altLang="en-US" smtClean="0"/>
              <a:t>Charles Gritzner defines geography as:</a:t>
            </a:r>
          </a:p>
          <a:p>
            <a:pPr eaLnBrk="1" hangingPunct="1">
              <a:buFontTx/>
              <a:buNone/>
            </a:pPr>
            <a:r>
              <a:rPr lang="en-US" altLang="en-US" smtClean="0"/>
              <a:t>	“the study of what, is where, why there, and why care”</a:t>
            </a:r>
          </a:p>
          <a:p>
            <a:pPr eaLnBrk="1" hangingPunct="1">
              <a:buFontTx/>
              <a:buNone/>
            </a:pPr>
            <a:endParaRPr lang="en-US" altLang="en-US" smtClean="0"/>
          </a:p>
          <a:p>
            <a:pPr eaLnBrk="1" hangingPunct="1">
              <a:buFontTx/>
              <a:buNone/>
            </a:pPr>
            <a:r>
              <a:rPr lang="en-US" altLang="en-US" smtClean="0"/>
              <a:t>	“pertaining to the various physical and human features of Earth’s surface, including their conditions, interactions, spatial distributions, and patterns.”</a:t>
            </a:r>
          </a:p>
          <a:p>
            <a:pPr eaLnBrk="1" hangingPunct="1">
              <a:buFontTx/>
              <a:buNone/>
            </a:pPr>
            <a:endParaRPr lang="en-US" altLang="en-US" smtClean="0"/>
          </a:p>
          <a:p>
            <a:pPr eaLnBrk="1" hangingPunct="1"/>
            <a:r>
              <a:rPr lang="en-US" altLang="en-US" smtClean="0"/>
              <a:t>In short, geography is a description of the Earth’s surface and the people and processes that shape its landscapes.</a:t>
            </a:r>
          </a:p>
        </p:txBody>
      </p:sp>
    </p:spTree>
    <p:extLst>
      <p:ext uri="{BB962C8B-B14F-4D97-AF65-F5344CB8AC3E}">
        <p14:creationId xmlns:p14="http://schemas.microsoft.com/office/powerpoint/2010/main" val="1712497836"/>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Effect transition="in" filter="barn(inVertical)">
                                      <p:cBhvr>
                                        <p:cTn id="7" dur="500"/>
                                        <p:tgtEl>
                                          <p:spTgt spid="122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2291">
                                            <p:txEl>
                                              <p:pRg st="1" end="1"/>
                                            </p:txEl>
                                          </p:spTgt>
                                        </p:tgtEl>
                                        <p:attrNameLst>
                                          <p:attrName>style.visibility</p:attrName>
                                        </p:attrNameLst>
                                      </p:cBhvr>
                                      <p:to>
                                        <p:strVal val="visible"/>
                                      </p:to>
                                    </p:set>
                                    <p:animEffect transition="in" filter="barn(inVertical)">
                                      <p:cBhvr>
                                        <p:cTn id="12" dur="500"/>
                                        <p:tgtEl>
                                          <p:spTgt spid="1229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2291">
                                            <p:txEl>
                                              <p:pRg st="3" end="3"/>
                                            </p:txEl>
                                          </p:spTgt>
                                        </p:tgtEl>
                                        <p:attrNameLst>
                                          <p:attrName>style.visibility</p:attrName>
                                        </p:attrNameLst>
                                      </p:cBhvr>
                                      <p:to>
                                        <p:strVal val="visible"/>
                                      </p:to>
                                    </p:set>
                                    <p:animEffect transition="in" filter="barn(inVertical)">
                                      <p:cBhvr>
                                        <p:cTn id="17" dur="500"/>
                                        <p:tgtEl>
                                          <p:spTgt spid="12291">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2291">
                                            <p:txEl>
                                              <p:pRg st="5" end="5"/>
                                            </p:txEl>
                                          </p:spTgt>
                                        </p:tgtEl>
                                        <p:attrNameLst>
                                          <p:attrName>style.visibility</p:attrName>
                                        </p:attrNameLst>
                                      </p:cBhvr>
                                      <p:to>
                                        <p:strVal val="visible"/>
                                      </p:to>
                                    </p:set>
                                    <p:animEffect transition="in" filter="barn(inVertical)">
                                      <p:cBhvr>
                                        <p:cTn id="22" dur="500"/>
                                        <p:tgtEl>
                                          <p:spTgt spid="122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altLang="en-US" smtClean="0"/>
              <a:t>5 Themes of Geography - Regions</a:t>
            </a:r>
          </a:p>
        </p:txBody>
      </p:sp>
      <p:sp>
        <p:nvSpPr>
          <p:cNvPr id="88067" name="Content Placeholder 2"/>
          <p:cNvSpPr>
            <a:spLocks noGrp="1"/>
          </p:cNvSpPr>
          <p:nvPr>
            <p:ph idx="1"/>
          </p:nvPr>
        </p:nvSpPr>
        <p:spPr/>
        <p:txBody>
          <a:bodyPr/>
          <a:lstStyle/>
          <a:p>
            <a:r>
              <a:rPr lang="en-US" altLang="en-US" smtClean="0"/>
              <a:t>Regional Studies</a:t>
            </a:r>
          </a:p>
          <a:p>
            <a:pPr lvl="1"/>
            <a:r>
              <a:rPr lang="en-US" altLang="en-US" smtClean="0"/>
              <a:t>Each region has its own distinctive landscape that results from a unique combination of social relationships and physical processes</a:t>
            </a:r>
          </a:p>
          <a:p>
            <a:pPr lvl="1"/>
            <a:endParaRPr lang="en-US" altLang="en-US" smtClean="0"/>
          </a:p>
          <a:p>
            <a:pPr lvl="1"/>
            <a:r>
              <a:rPr lang="en-US" altLang="en-US" smtClean="0"/>
              <a:t>Within a region the people, activities, and environment will display similarities and regularities and differ in some way from other regions</a:t>
            </a:r>
          </a:p>
          <a:p>
            <a:pPr lvl="1"/>
            <a:endParaRPr lang="en-US" altLang="en-US" smtClean="0"/>
          </a:p>
          <a:p>
            <a:r>
              <a:rPr lang="en-US" altLang="en-US" smtClean="0"/>
              <a:t>What are the relationships between characteristics that create a connectedness?</a:t>
            </a:r>
          </a:p>
        </p:txBody>
      </p:sp>
    </p:spTree>
    <p:extLst>
      <p:ext uri="{BB962C8B-B14F-4D97-AF65-F5344CB8AC3E}">
        <p14:creationId xmlns:p14="http://schemas.microsoft.com/office/powerpoint/2010/main" val="2712398767"/>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8067">
                                            <p:txEl>
                                              <p:pRg st="0" end="0"/>
                                            </p:txEl>
                                          </p:spTgt>
                                        </p:tgtEl>
                                        <p:attrNameLst>
                                          <p:attrName>style.visibility</p:attrName>
                                        </p:attrNameLst>
                                      </p:cBhvr>
                                      <p:to>
                                        <p:strVal val="visible"/>
                                      </p:to>
                                    </p:set>
                                    <p:animEffect transition="in" filter="wipe(down)">
                                      <p:cBhvr>
                                        <p:cTn id="7" dur="500"/>
                                        <p:tgtEl>
                                          <p:spTgt spid="880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8067">
                                            <p:txEl>
                                              <p:pRg st="1" end="1"/>
                                            </p:txEl>
                                          </p:spTgt>
                                        </p:tgtEl>
                                        <p:attrNameLst>
                                          <p:attrName>style.visibility</p:attrName>
                                        </p:attrNameLst>
                                      </p:cBhvr>
                                      <p:to>
                                        <p:strVal val="visible"/>
                                      </p:to>
                                    </p:set>
                                    <p:animEffect transition="in" filter="wipe(down)">
                                      <p:cBhvr>
                                        <p:cTn id="12" dur="500"/>
                                        <p:tgtEl>
                                          <p:spTgt spid="8806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8067">
                                            <p:txEl>
                                              <p:pRg st="3" end="3"/>
                                            </p:txEl>
                                          </p:spTgt>
                                        </p:tgtEl>
                                        <p:attrNameLst>
                                          <p:attrName>style.visibility</p:attrName>
                                        </p:attrNameLst>
                                      </p:cBhvr>
                                      <p:to>
                                        <p:strVal val="visible"/>
                                      </p:to>
                                    </p:set>
                                    <p:animEffect transition="in" filter="wipe(down)">
                                      <p:cBhvr>
                                        <p:cTn id="17" dur="500"/>
                                        <p:tgtEl>
                                          <p:spTgt spid="88067">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8067">
                                            <p:txEl>
                                              <p:pRg st="5" end="5"/>
                                            </p:txEl>
                                          </p:spTgt>
                                        </p:tgtEl>
                                        <p:attrNameLst>
                                          <p:attrName>style.visibility</p:attrName>
                                        </p:attrNameLst>
                                      </p:cBhvr>
                                      <p:to>
                                        <p:strVal val="visible"/>
                                      </p:to>
                                    </p:set>
                                    <p:animEffect transition="in" filter="wipe(down)">
                                      <p:cBhvr>
                                        <p:cTn id="22" dur="500"/>
                                        <p:tgtEl>
                                          <p:spTgt spid="8806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7" grpId="0" build="p" bldLvl="3"/>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altLang="en-US" smtClean="0"/>
              <a:t>5 Themes of Geography - Regions</a:t>
            </a:r>
          </a:p>
        </p:txBody>
      </p:sp>
      <p:sp>
        <p:nvSpPr>
          <p:cNvPr id="89091" name="Content Placeholder 2"/>
          <p:cNvSpPr>
            <a:spLocks noGrp="1"/>
          </p:cNvSpPr>
          <p:nvPr>
            <p:ph idx="1"/>
          </p:nvPr>
        </p:nvSpPr>
        <p:spPr/>
        <p:txBody>
          <a:bodyPr/>
          <a:lstStyle/>
          <a:p>
            <a:r>
              <a:rPr lang="en-US" altLang="en-US" smtClean="0"/>
              <a:t>Regions are any area larger than a point and smaller than an entire planet.</a:t>
            </a:r>
          </a:p>
          <a:p>
            <a:endParaRPr lang="en-US" altLang="en-US" smtClean="0"/>
          </a:p>
          <a:p>
            <a:r>
              <a:rPr lang="en-US" altLang="en-US" smtClean="0"/>
              <a:t>3 Types of regions</a:t>
            </a:r>
          </a:p>
          <a:p>
            <a:pPr lvl="1"/>
            <a:r>
              <a:rPr lang="en-US" altLang="en-US" smtClean="0"/>
              <a:t>Formal</a:t>
            </a:r>
          </a:p>
          <a:p>
            <a:pPr lvl="1"/>
            <a:r>
              <a:rPr lang="en-US" altLang="en-US" smtClean="0"/>
              <a:t>Functional</a:t>
            </a:r>
          </a:p>
          <a:p>
            <a:pPr lvl="1"/>
            <a:r>
              <a:rPr lang="en-US" altLang="en-US" smtClean="0"/>
              <a:t>Vernacular</a:t>
            </a:r>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animEffect transition="in" filter="wipe(down)">
                                      <p:cBhvr>
                                        <p:cTn id="7" dur="500"/>
                                        <p:tgtEl>
                                          <p:spTgt spid="890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9091">
                                            <p:txEl>
                                              <p:pRg st="2" end="2"/>
                                            </p:txEl>
                                          </p:spTgt>
                                        </p:tgtEl>
                                        <p:attrNameLst>
                                          <p:attrName>style.visibility</p:attrName>
                                        </p:attrNameLst>
                                      </p:cBhvr>
                                      <p:to>
                                        <p:strVal val="visible"/>
                                      </p:to>
                                    </p:set>
                                    <p:animEffect transition="in" filter="wipe(down)">
                                      <p:cBhvr>
                                        <p:cTn id="12" dur="500"/>
                                        <p:tgtEl>
                                          <p:spTgt spid="8909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9091">
                                            <p:txEl>
                                              <p:pRg st="3" end="3"/>
                                            </p:txEl>
                                          </p:spTgt>
                                        </p:tgtEl>
                                        <p:attrNameLst>
                                          <p:attrName>style.visibility</p:attrName>
                                        </p:attrNameLst>
                                      </p:cBhvr>
                                      <p:to>
                                        <p:strVal val="visible"/>
                                      </p:to>
                                    </p:set>
                                    <p:animEffect transition="in" filter="wipe(down)">
                                      <p:cBhvr>
                                        <p:cTn id="17" dur="500"/>
                                        <p:tgtEl>
                                          <p:spTgt spid="89091">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9091">
                                            <p:txEl>
                                              <p:pRg st="4" end="4"/>
                                            </p:txEl>
                                          </p:spTgt>
                                        </p:tgtEl>
                                        <p:attrNameLst>
                                          <p:attrName>style.visibility</p:attrName>
                                        </p:attrNameLst>
                                      </p:cBhvr>
                                      <p:to>
                                        <p:strVal val="visible"/>
                                      </p:to>
                                    </p:set>
                                    <p:animEffect transition="in" filter="wipe(down)">
                                      <p:cBhvr>
                                        <p:cTn id="22" dur="500"/>
                                        <p:tgtEl>
                                          <p:spTgt spid="89091">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9091">
                                            <p:txEl>
                                              <p:pRg st="5" end="5"/>
                                            </p:txEl>
                                          </p:spTgt>
                                        </p:tgtEl>
                                        <p:attrNameLst>
                                          <p:attrName>style.visibility</p:attrName>
                                        </p:attrNameLst>
                                      </p:cBhvr>
                                      <p:to>
                                        <p:strVal val="visible"/>
                                      </p:to>
                                    </p:set>
                                    <p:animEffect transition="in" filter="wipe(down)">
                                      <p:cBhvr>
                                        <p:cTn id="27" dur="500"/>
                                        <p:tgtEl>
                                          <p:spTgt spid="890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build="p" bldLvl="3"/>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altLang="en-US" smtClean="0"/>
              <a:t>5 Themes of Geography - Regions</a:t>
            </a:r>
          </a:p>
        </p:txBody>
      </p:sp>
      <p:sp>
        <p:nvSpPr>
          <p:cNvPr id="90115" name="Content Placeholder 2"/>
          <p:cNvSpPr>
            <a:spLocks noGrp="1"/>
          </p:cNvSpPr>
          <p:nvPr>
            <p:ph idx="1"/>
          </p:nvPr>
        </p:nvSpPr>
        <p:spPr/>
        <p:txBody>
          <a:bodyPr/>
          <a:lstStyle/>
          <a:p>
            <a:r>
              <a:rPr lang="en-US" altLang="en-US" b="1" u="sng" smtClean="0"/>
              <a:t>Formal Region </a:t>
            </a:r>
            <a:r>
              <a:rPr lang="en-US" altLang="en-US" smtClean="0"/>
              <a:t>– area where everyone shares in common one or more distinctive characteristics</a:t>
            </a:r>
          </a:p>
          <a:p>
            <a:pPr lvl="1"/>
            <a:r>
              <a:rPr lang="en-US" altLang="en-US" smtClean="0"/>
              <a:t>Also known as a uniform or homogenous region</a:t>
            </a:r>
          </a:p>
          <a:p>
            <a:pPr lvl="1"/>
            <a:r>
              <a:rPr lang="en-US" altLang="en-US" smtClean="0"/>
              <a:t>Countries, states, counties, cities, and towns</a:t>
            </a:r>
          </a:p>
          <a:p>
            <a:pPr lvl="1"/>
            <a:r>
              <a:rPr lang="en-US" altLang="en-US" smtClean="0"/>
              <a:t>Products produced</a:t>
            </a:r>
          </a:p>
          <a:p>
            <a:pPr lvl="1">
              <a:buFontTx/>
              <a:buNone/>
            </a:pPr>
            <a:endParaRPr lang="en-US" altLang="en-US" smtClean="0"/>
          </a:p>
          <a:p>
            <a:pPr lvl="1"/>
            <a:r>
              <a:rPr lang="en-US" altLang="en-US" smtClean="0"/>
              <a:t>Most characteristics are predominant and rarely universal</a:t>
            </a:r>
          </a:p>
          <a:p>
            <a:pPr lvl="1"/>
            <a:endParaRPr lang="en-US" altLang="en-US" smtClean="0"/>
          </a:p>
          <a:p>
            <a:pPr lvl="1"/>
            <a:r>
              <a:rPr lang="en-US" altLang="en-US" smtClean="0"/>
              <a:t>CAUTION!!! – Be sure to recognize the diversity of cultural, economic, and environmental factors while making a generalization.</a:t>
            </a:r>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0115">
                                            <p:txEl>
                                              <p:pRg st="0" end="0"/>
                                            </p:txEl>
                                          </p:spTgt>
                                        </p:tgtEl>
                                        <p:attrNameLst>
                                          <p:attrName>style.visibility</p:attrName>
                                        </p:attrNameLst>
                                      </p:cBhvr>
                                      <p:to>
                                        <p:strVal val="visible"/>
                                      </p:to>
                                    </p:set>
                                    <p:animEffect transition="in" filter="wipe(down)">
                                      <p:cBhvr>
                                        <p:cTn id="7" dur="500"/>
                                        <p:tgtEl>
                                          <p:spTgt spid="901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0115">
                                            <p:txEl>
                                              <p:pRg st="1" end="1"/>
                                            </p:txEl>
                                          </p:spTgt>
                                        </p:tgtEl>
                                        <p:attrNameLst>
                                          <p:attrName>style.visibility</p:attrName>
                                        </p:attrNameLst>
                                      </p:cBhvr>
                                      <p:to>
                                        <p:strVal val="visible"/>
                                      </p:to>
                                    </p:set>
                                    <p:animEffect transition="in" filter="wipe(down)">
                                      <p:cBhvr>
                                        <p:cTn id="12" dur="500"/>
                                        <p:tgtEl>
                                          <p:spTgt spid="9011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0115">
                                            <p:txEl>
                                              <p:pRg st="2" end="2"/>
                                            </p:txEl>
                                          </p:spTgt>
                                        </p:tgtEl>
                                        <p:attrNameLst>
                                          <p:attrName>style.visibility</p:attrName>
                                        </p:attrNameLst>
                                      </p:cBhvr>
                                      <p:to>
                                        <p:strVal val="visible"/>
                                      </p:to>
                                    </p:set>
                                    <p:animEffect transition="in" filter="wipe(down)">
                                      <p:cBhvr>
                                        <p:cTn id="17" dur="500"/>
                                        <p:tgtEl>
                                          <p:spTgt spid="9011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90115">
                                            <p:txEl>
                                              <p:pRg st="3" end="3"/>
                                            </p:txEl>
                                          </p:spTgt>
                                        </p:tgtEl>
                                        <p:attrNameLst>
                                          <p:attrName>style.visibility</p:attrName>
                                        </p:attrNameLst>
                                      </p:cBhvr>
                                      <p:to>
                                        <p:strVal val="visible"/>
                                      </p:to>
                                    </p:set>
                                    <p:animEffect transition="in" filter="wipe(down)">
                                      <p:cBhvr>
                                        <p:cTn id="22" dur="500"/>
                                        <p:tgtEl>
                                          <p:spTgt spid="9011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0115">
                                            <p:txEl>
                                              <p:pRg st="5" end="5"/>
                                            </p:txEl>
                                          </p:spTgt>
                                        </p:tgtEl>
                                        <p:attrNameLst>
                                          <p:attrName>style.visibility</p:attrName>
                                        </p:attrNameLst>
                                      </p:cBhvr>
                                      <p:to>
                                        <p:strVal val="visible"/>
                                      </p:to>
                                    </p:set>
                                    <p:animEffect transition="in" filter="wipe(down)">
                                      <p:cBhvr>
                                        <p:cTn id="27" dur="500"/>
                                        <p:tgtEl>
                                          <p:spTgt spid="90115">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0115">
                                            <p:txEl>
                                              <p:pRg st="7" end="7"/>
                                            </p:txEl>
                                          </p:spTgt>
                                        </p:tgtEl>
                                        <p:attrNameLst>
                                          <p:attrName>style.visibility</p:attrName>
                                        </p:attrNameLst>
                                      </p:cBhvr>
                                      <p:to>
                                        <p:strVal val="visible"/>
                                      </p:to>
                                    </p:set>
                                    <p:animEffect transition="in" filter="wipe(down)">
                                      <p:cBhvr>
                                        <p:cTn id="32" dur="500"/>
                                        <p:tgtEl>
                                          <p:spTgt spid="9011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5" grpId="0" build="p" bldLvl="3"/>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r>
              <a:rPr lang="en-US" altLang="en-US" smtClean="0"/>
              <a:t>5 Themes of Geography - Regions</a:t>
            </a:r>
          </a:p>
        </p:txBody>
      </p:sp>
      <p:sp>
        <p:nvSpPr>
          <p:cNvPr id="91139" name="Content Placeholder 2"/>
          <p:cNvSpPr>
            <a:spLocks noGrp="1"/>
          </p:cNvSpPr>
          <p:nvPr>
            <p:ph idx="1"/>
          </p:nvPr>
        </p:nvSpPr>
        <p:spPr/>
        <p:txBody>
          <a:bodyPr/>
          <a:lstStyle/>
          <a:p>
            <a:r>
              <a:rPr lang="en-US" altLang="en-US" b="1" u="sng" smtClean="0"/>
              <a:t>Functional Regions</a:t>
            </a:r>
          </a:p>
          <a:p>
            <a:pPr lvl="1"/>
            <a:r>
              <a:rPr lang="en-US" altLang="en-US" smtClean="0"/>
              <a:t>Also known as nodal regions</a:t>
            </a:r>
          </a:p>
          <a:p>
            <a:pPr lvl="1"/>
            <a:r>
              <a:rPr lang="en-US" altLang="en-US" smtClean="0"/>
              <a:t>Areas organized around a node or focal point</a:t>
            </a:r>
          </a:p>
          <a:p>
            <a:pPr lvl="1"/>
            <a:endParaRPr lang="en-US" altLang="en-US" smtClean="0"/>
          </a:p>
          <a:p>
            <a:pPr lvl="1"/>
            <a:r>
              <a:rPr lang="en-US" altLang="en-US" smtClean="0"/>
              <a:t>Characteristics are stronger closer to the node and diminish with distance</a:t>
            </a:r>
          </a:p>
          <a:p>
            <a:pPr lvl="1"/>
            <a:endParaRPr lang="en-US" altLang="en-US" smtClean="0"/>
          </a:p>
          <a:p>
            <a:pPr lvl="1"/>
            <a:r>
              <a:rPr lang="en-US" altLang="en-US" smtClean="0"/>
              <a:t>Examples include circulation area of a newspaper, television viewing areas, and shopping malls</a:t>
            </a:r>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animEffect transition="in" filter="wipe(down)">
                                      <p:cBhvr>
                                        <p:cTn id="7" dur="500"/>
                                        <p:tgtEl>
                                          <p:spTgt spid="911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1139">
                                            <p:txEl>
                                              <p:pRg st="1" end="1"/>
                                            </p:txEl>
                                          </p:spTgt>
                                        </p:tgtEl>
                                        <p:attrNameLst>
                                          <p:attrName>style.visibility</p:attrName>
                                        </p:attrNameLst>
                                      </p:cBhvr>
                                      <p:to>
                                        <p:strVal val="visible"/>
                                      </p:to>
                                    </p:set>
                                    <p:animEffect transition="in" filter="wipe(down)">
                                      <p:cBhvr>
                                        <p:cTn id="12" dur="500"/>
                                        <p:tgtEl>
                                          <p:spTgt spid="9113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1139">
                                            <p:txEl>
                                              <p:pRg st="2" end="2"/>
                                            </p:txEl>
                                          </p:spTgt>
                                        </p:tgtEl>
                                        <p:attrNameLst>
                                          <p:attrName>style.visibility</p:attrName>
                                        </p:attrNameLst>
                                      </p:cBhvr>
                                      <p:to>
                                        <p:strVal val="visible"/>
                                      </p:to>
                                    </p:set>
                                    <p:animEffect transition="in" filter="wipe(down)">
                                      <p:cBhvr>
                                        <p:cTn id="17" dur="500"/>
                                        <p:tgtEl>
                                          <p:spTgt spid="9113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91139">
                                            <p:txEl>
                                              <p:pRg st="4" end="4"/>
                                            </p:txEl>
                                          </p:spTgt>
                                        </p:tgtEl>
                                        <p:attrNameLst>
                                          <p:attrName>style.visibility</p:attrName>
                                        </p:attrNameLst>
                                      </p:cBhvr>
                                      <p:to>
                                        <p:strVal val="visible"/>
                                      </p:to>
                                    </p:set>
                                    <p:animEffect transition="in" filter="wipe(down)">
                                      <p:cBhvr>
                                        <p:cTn id="22" dur="500"/>
                                        <p:tgtEl>
                                          <p:spTgt spid="91139">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1139">
                                            <p:txEl>
                                              <p:pRg st="6" end="6"/>
                                            </p:txEl>
                                          </p:spTgt>
                                        </p:tgtEl>
                                        <p:attrNameLst>
                                          <p:attrName>style.visibility</p:attrName>
                                        </p:attrNameLst>
                                      </p:cBhvr>
                                      <p:to>
                                        <p:strVal val="visible"/>
                                      </p:to>
                                    </p:set>
                                    <p:animEffect transition="in" filter="wipe(down)">
                                      <p:cBhvr>
                                        <p:cTn id="27" dur="500"/>
                                        <p:tgtEl>
                                          <p:spTgt spid="9113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build="p" bldLvl="3"/>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altLang="en-US" smtClean="0"/>
              <a:t>5 Themes of Geography - Regions</a:t>
            </a:r>
          </a:p>
        </p:txBody>
      </p:sp>
      <p:sp>
        <p:nvSpPr>
          <p:cNvPr id="92163" name="Content Placeholder 2"/>
          <p:cNvSpPr>
            <a:spLocks noGrp="1"/>
          </p:cNvSpPr>
          <p:nvPr>
            <p:ph idx="1"/>
          </p:nvPr>
        </p:nvSpPr>
        <p:spPr/>
        <p:txBody>
          <a:bodyPr/>
          <a:lstStyle/>
          <a:p>
            <a:r>
              <a:rPr lang="en-US" altLang="en-US" b="1" u="sng" smtClean="0"/>
              <a:t>Vernacular Regions</a:t>
            </a:r>
          </a:p>
          <a:p>
            <a:pPr lvl="1"/>
            <a:r>
              <a:rPr lang="en-US" altLang="en-US" smtClean="0"/>
              <a:t>Also known as perceptual regions</a:t>
            </a:r>
          </a:p>
          <a:p>
            <a:pPr lvl="1"/>
            <a:r>
              <a:rPr lang="en-US" altLang="en-US" smtClean="0"/>
              <a:t>A place that people believe exists as part of their cultural identity</a:t>
            </a:r>
          </a:p>
          <a:p>
            <a:pPr lvl="1"/>
            <a:endParaRPr lang="en-US" altLang="en-US" smtClean="0"/>
          </a:p>
          <a:p>
            <a:pPr lvl="1"/>
            <a:r>
              <a:rPr lang="en-US" altLang="en-US" smtClean="0"/>
              <a:t>Examples include “the American South,” “Dixie,” and “Big Orange Country.”</a:t>
            </a:r>
          </a:p>
          <a:p>
            <a:pPr lvl="1"/>
            <a:endParaRPr lang="en-US" altLang="en-US" smtClean="0"/>
          </a:p>
          <a:p>
            <a:r>
              <a:rPr lang="en-US" altLang="en-US" smtClean="0"/>
              <a:t>John Shelton Reed</a:t>
            </a:r>
          </a:p>
          <a:p>
            <a:pPr lvl="1"/>
            <a:r>
              <a:rPr lang="en-US" altLang="en-US" smtClean="0"/>
              <a:t>Dixie and the South</a:t>
            </a:r>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2163">
                                            <p:txEl>
                                              <p:pRg st="0" end="0"/>
                                            </p:txEl>
                                          </p:spTgt>
                                        </p:tgtEl>
                                        <p:attrNameLst>
                                          <p:attrName>style.visibility</p:attrName>
                                        </p:attrNameLst>
                                      </p:cBhvr>
                                      <p:to>
                                        <p:strVal val="visible"/>
                                      </p:to>
                                    </p:set>
                                    <p:animEffect transition="in" filter="wipe(down)">
                                      <p:cBhvr>
                                        <p:cTn id="7" dur="500"/>
                                        <p:tgtEl>
                                          <p:spTgt spid="9216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2163">
                                            <p:txEl>
                                              <p:pRg st="1" end="1"/>
                                            </p:txEl>
                                          </p:spTgt>
                                        </p:tgtEl>
                                        <p:attrNameLst>
                                          <p:attrName>style.visibility</p:attrName>
                                        </p:attrNameLst>
                                      </p:cBhvr>
                                      <p:to>
                                        <p:strVal val="visible"/>
                                      </p:to>
                                    </p:set>
                                    <p:animEffect transition="in" filter="wipe(down)">
                                      <p:cBhvr>
                                        <p:cTn id="12" dur="500"/>
                                        <p:tgtEl>
                                          <p:spTgt spid="9216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2163">
                                            <p:txEl>
                                              <p:pRg st="2" end="2"/>
                                            </p:txEl>
                                          </p:spTgt>
                                        </p:tgtEl>
                                        <p:attrNameLst>
                                          <p:attrName>style.visibility</p:attrName>
                                        </p:attrNameLst>
                                      </p:cBhvr>
                                      <p:to>
                                        <p:strVal val="visible"/>
                                      </p:to>
                                    </p:set>
                                    <p:animEffect transition="in" filter="wipe(down)">
                                      <p:cBhvr>
                                        <p:cTn id="17" dur="500"/>
                                        <p:tgtEl>
                                          <p:spTgt spid="9216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92163">
                                            <p:txEl>
                                              <p:pRg st="4" end="4"/>
                                            </p:txEl>
                                          </p:spTgt>
                                        </p:tgtEl>
                                        <p:attrNameLst>
                                          <p:attrName>style.visibility</p:attrName>
                                        </p:attrNameLst>
                                      </p:cBhvr>
                                      <p:to>
                                        <p:strVal val="visible"/>
                                      </p:to>
                                    </p:set>
                                    <p:animEffect transition="in" filter="wipe(down)">
                                      <p:cBhvr>
                                        <p:cTn id="22" dur="500"/>
                                        <p:tgtEl>
                                          <p:spTgt spid="92163">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2163">
                                            <p:txEl>
                                              <p:pRg st="6" end="6"/>
                                            </p:txEl>
                                          </p:spTgt>
                                        </p:tgtEl>
                                        <p:attrNameLst>
                                          <p:attrName>style.visibility</p:attrName>
                                        </p:attrNameLst>
                                      </p:cBhvr>
                                      <p:to>
                                        <p:strVal val="visible"/>
                                      </p:to>
                                    </p:set>
                                    <p:animEffect transition="in" filter="wipe(down)">
                                      <p:cBhvr>
                                        <p:cTn id="27" dur="500"/>
                                        <p:tgtEl>
                                          <p:spTgt spid="92163">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2163">
                                            <p:txEl>
                                              <p:pRg st="7" end="7"/>
                                            </p:txEl>
                                          </p:spTgt>
                                        </p:tgtEl>
                                        <p:attrNameLst>
                                          <p:attrName>style.visibility</p:attrName>
                                        </p:attrNameLst>
                                      </p:cBhvr>
                                      <p:to>
                                        <p:strVal val="visible"/>
                                      </p:to>
                                    </p:set>
                                    <p:animEffect transition="in" filter="wipe(down)">
                                      <p:cBhvr>
                                        <p:cTn id="32" dur="500"/>
                                        <p:tgtEl>
                                          <p:spTgt spid="9216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3" grpId="0" build="p" bldLvl="3"/>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altLang="en-US" smtClean="0"/>
              <a:t>5 Themes of Geography - Regions</a:t>
            </a:r>
          </a:p>
        </p:txBody>
      </p:sp>
      <p:sp>
        <p:nvSpPr>
          <p:cNvPr id="56323" name="Text Placeholder 5"/>
          <p:cNvSpPr>
            <a:spLocks noGrp="1"/>
          </p:cNvSpPr>
          <p:nvPr>
            <p:ph type="body" sz="half" idx="1"/>
          </p:nvPr>
        </p:nvSpPr>
        <p:spPr>
          <a:xfrm>
            <a:off x="1042988" y="1304925"/>
            <a:ext cx="7705725" cy="523875"/>
          </a:xfrm>
        </p:spPr>
        <p:txBody>
          <a:bodyPr/>
          <a:lstStyle/>
          <a:p>
            <a:r>
              <a:rPr lang="en-US" altLang="en-US" smtClean="0"/>
              <a:t>Number of businesses with “Dixie” in the name</a:t>
            </a:r>
          </a:p>
        </p:txBody>
      </p:sp>
      <p:pic>
        <p:nvPicPr>
          <p:cNvPr id="56324" name="Content Placeholder 3" descr="400px-Ethnotelephonic_dixie.jpg"/>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447800" y="2057400"/>
            <a:ext cx="6048375" cy="3810000"/>
          </a:xfrm>
        </p:spPr>
      </p:pic>
    </p:spTree>
  </p:cSld>
  <p:clrMapOvr>
    <a:masterClrMapping/>
  </p:clrMapOvr>
  <p:transition spd="slow">
    <p:blinds dir="ver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altLang="en-US" smtClean="0"/>
              <a:t>Timed Writing Assignment</a:t>
            </a:r>
          </a:p>
        </p:txBody>
      </p:sp>
      <p:sp>
        <p:nvSpPr>
          <p:cNvPr id="3" name="Text Placeholder 2"/>
          <p:cNvSpPr>
            <a:spLocks noGrp="1"/>
          </p:cNvSpPr>
          <p:nvPr>
            <p:ph type="body" sz="half" idx="1"/>
          </p:nvPr>
        </p:nvSpPr>
        <p:spPr>
          <a:xfrm>
            <a:off x="228600" y="1219200"/>
            <a:ext cx="8686800" cy="5638800"/>
          </a:xfrm>
        </p:spPr>
        <p:txBody>
          <a:bodyPr/>
          <a:lstStyle/>
          <a:p>
            <a:pPr>
              <a:defRPr/>
            </a:pPr>
            <a:r>
              <a:rPr lang="en-US" i="1" dirty="0" smtClean="0"/>
              <a:t>Regionalization </a:t>
            </a:r>
            <a:r>
              <a:rPr lang="en-US" i="1" dirty="0"/>
              <a:t>is the foundation to understanding Geography.  It gives a person the ability to group like items and to study what connects </a:t>
            </a:r>
            <a:r>
              <a:rPr lang="en-US" i="1" dirty="0" smtClean="0"/>
              <a:t>them:</a:t>
            </a:r>
            <a:endParaRPr lang="en-US" i="1" dirty="0"/>
          </a:p>
          <a:p>
            <a:pPr marL="457200" indent="-457200">
              <a:buFont typeface="+mj-lt"/>
              <a:buAutoNum type="arabicPeriod"/>
              <a:defRPr/>
            </a:pPr>
            <a:r>
              <a:rPr lang="en-US" dirty="0"/>
              <a:t>Define formal, functional, and vernacular regions giving an example of each.</a:t>
            </a:r>
          </a:p>
          <a:p>
            <a:pPr marL="457200" indent="-457200">
              <a:buFont typeface="+mj-lt"/>
              <a:buAutoNum type="arabicPeriod"/>
              <a:defRPr/>
            </a:pPr>
            <a:r>
              <a:rPr lang="en-US" dirty="0"/>
              <a:t>John Shelton Reed uses the simile of comparing the South to his favorite pair of blue jeans.  “It’s shrunk some, faded a bit, got a few holes in it.”  Making at least three specific references to the modern day south, what is Reed trying to say with this comparison?</a:t>
            </a:r>
          </a:p>
          <a:p>
            <a:pPr marL="457200" indent="-457200">
              <a:buFont typeface="+mj-lt"/>
              <a:buAutoNum type="arabicPeriod"/>
              <a:defRPr/>
            </a:pPr>
            <a:r>
              <a:rPr lang="en-US" dirty="0"/>
              <a:t>Joel </a:t>
            </a:r>
            <a:r>
              <a:rPr lang="en-US" dirty="0" err="1"/>
              <a:t>Garreau</a:t>
            </a:r>
            <a:r>
              <a:rPr lang="en-US" dirty="0"/>
              <a:t> makes an argument that Kansas City should be the capital of the Bread Basket Nation.  Using his reasoning, what city should be the capital of Dixie and why? </a:t>
            </a:r>
          </a:p>
          <a:p>
            <a:pPr>
              <a:defRPr/>
            </a:pPr>
            <a:endParaRPr lang="en-US" dirty="0"/>
          </a:p>
        </p:txBody>
      </p:sp>
    </p:spTree>
    <p:extLst>
      <p:ext uri="{BB962C8B-B14F-4D97-AF65-F5344CB8AC3E}">
        <p14:creationId xmlns:p14="http://schemas.microsoft.com/office/powerpoint/2010/main" val="560823417"/>
      </p:ext>
    </p:extLst>
  </p:cSld>
  <p:clrMapOvr>
    <a:masterClrMapping/>
  </p:clrMapOvr>
  <p:transition spd="slow">
    <p:blinds dir="ver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altLang="en-US" smtClean="0"/>
              <a:t>5 Themes of Geography - Regions</a:t>
            </a:r>
          </a:p>
        </p:txBody>
      </p:sp>
      <p:sp>
        <p:nvSpPr>
          <p:cNvPr id="75779" name="Text Placeholder 2"/>
          <p:cNvSpPr>
            <a:spLocks noGrp="1"/>
          </p:cNvSpPr>
          <p:nvPr>
            <p:ph type="body" sz="half" idx="1"/>
          </p:nvPr>
        </p:nvSpPr>
        <p:spPr>
          <a:xfrm>
            <a:off x="1042988" y="1304925"/>
            <a:ext cx="7705725" cy="600075"/>
          </a:xfrm>
        </p:spPr>
        <p:txBody>
          <a:bodyPr/>
          <a:lstStyle/>
          <a:p>
            <a:r>
              <a:rPr lang="en-US" altLang="en-US" smtClean="0"/>
              <a:t>The “American South”</a:t>
            </a:r>
          </a:p>
        </p:txBody>
      </p:sp>
      <p:pic>
        <p:nvPicPr>
          <p:cNvPr id="75780" name="Content Placeholder 6" descr="300px-US_map-The_South_Modern_.png"/>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905000" y="2209800"/>
            <a:ext cx="5905500" cy="3838575"/>
          </a:xfrm>
        </p:spPr>
      </p:pic>
    </p:spTree>
    <p:extLst>
      <p:ext uri="{BB962C8B-B14F-4D97-AF65-F5344CB8AC3E}">
        <p14:creationId xmlns:p14="http://schemas.microsoft.com/office/powerpoint/2010/main" val="804700734"/>
      </p:ext>
    </p:extLst>
  </p:cSld>
  <p:clrMapOvr>
    <a:masterClrMapping/>
  </p:clrMapOvr>
  <p:transition spd="slow">
    <p:blinds dir="ver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ltLang="en-US" sz="2400" smtClean="0"/>
              <a:t>5 Themes of Geography – Human Environment Interaction</a:t>
            </a:r>
          </a:p>
        </p:txBody>
      </p:sp>
      <p:sp>
        <p:nvSpPr>
          <p:cNvPr id="95235" name="Rectangle 3"/>
          <p:cNvSpPr>
            <a:spLocks noGrp="1" noChangeArrowheads="1"/>
          </p:cNvSpPr>
          <p:nvPr>
            <p:ph type="body" idx="1"/>
          </p:nvPr>
        </p:nvSpPr>
        <p:spPr/>
        <p:txBody>
          <a:bodyPr/>
          <a:lstStyle/>
          <a:p>
            <a:r>
              <a:rPr lang="en-US" altLang="en-US" smtClean="0"/>
              <a:t>The Netherlands (also called Holland)</a:t>
            </a:r>
          </a:p>
          <a:p>
            <a:pPr lvl="1">
              <a:buFontTx/>
              <a:buNone/>
            </a:pPr>
            <a:r>
              <a:rPr lang="en-US" altLang="en-US" smtClean="0"/>
              <a:t>“God made Earth, but the Dutch made the Netherlands”</a:t>
            </a:r>
          </a:p>
          <a:p>
            <a:pPr lvl="1">
              <a:buFontTx/>
              <a:buNone/>
            </a:pPr>
            <a:endParaRPr lang="en-US" altLang="en-US" smtClean="0"/>
          </a:p>
          <a:p>
            <a:pPr lvl="1"/>
            <a:r>
              <a:rPr lang="en-US" altLang="en-US" smtClean="0"/>
              <a:t>Among the most densely populated countries on Earth</a:t>
            </a:r>
          </a:p>
          <a:p>
            <a:pPr lvl="1"/>
            <a:endParaRPr lang="en-US" altLang="en-US" smtClean="0"/>
          </a:p>
          <a:p>
            <a:pPr lvl="1"/>
            <a:r>
              <a:rPr lang="en-US" altLang="en-US" smtClean="0"/>
              <a:t>½ of land is below sea level</a:t>
            </a:r>
          </a:p>
          <a:p>
            <a:pPr lvl="1"/>
            <a:endParaRPr lang="en-US" altLang="en-US" smtClean="0"/>
          </a:p>
          <a:p>
            <a:pPr lvl="1"/>
            <a:r>
              <a:rPr lang="en-US" altLang="en-US" smtClean="0"/>
              <a:t>Polders – land that is created by draining water from an area</a:t>
            </a:r>
          </a:p>
          <a:p>
            <a:pPr lvl="1"/>
            <a:endParaRPr lang="en-US" altLang="en-US" smtClean="0"/>
          </a:p>
          <a:p>
            <a:pPr lvl="1"/>
            <a:r>
              <a:rPr lang="en-US" altLang="en-US" smtClean="0"/>
              <a:t>Dikes – walls built to hold back bodies of water</a:t>
            </a:r>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5235">
                                            <p:txEl>
                                              <p:pRg st="0" end="0"/>
                                            </p:txEl>
                                          </p:spTgt>
                                        </p:tgtEl>
                                        <p:attrNameLst>
                                          <p:attrName>style.visibility</p:attrName>
                                        </p:attrNameLst>
                                      </p:cBhvr>
                                      <p:to>
                                        <p:strVal val="visible"/>
                                      </p:to>
                                    </p:set>
                                    <p:animEffect transition="in" filter="wipe(down)">
                                      <p:cBhvr>
                                        <p:cTn id="7" dur="500"/>
                                        <p:tgtEl>
                                          <p:spTgt spid="952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5235">
                                            <p:txEl>
                                              <p:pRg st="1" end="1"/>
                                            </p:txEl>
                                          </p:spTgt>
                                        </p:tgtEl>
                                        <p:attrNameLst>
                                          <p:attrName>style.visibility</p:attrName>
                                        </p:attrNameLst>
                                      </p:cBhvr>
                                      <p:to>
                                        <p:strVal val="visible"/>
                                      </p:to>
                                    </p:set>
                                    <p:animEffect transition="in" filter="wipe(down)">
                                      <p:cBhvr>
                                        <p:cTn id="12" dur="500"/>
                                        <p:tgtEl>
                                          <p:spTgt spid="9523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5235">
                                            <p:txEl>
                                              <p:pRg st="3" end="3"/>
                                            </p:txEl>
                                          </p:spTgt>
                                        </p:tgtEl>
                                        <p:attrNameLst>
                                          <p:attrName>style.visibility</p:attrName>
                                        </p:attrNameLst>
                                      </p:cBhvr>
                                      <p:to>
                                        <p:strVal val="visible"/>
                                      </p:to>
                                    </p:set>
                                    <p:animEffect transition="in" filter="wipe(down)">
                                      <p:cBhvr>
                                        <p:cTn id="17" dur="500"/>
                                        <p:tgtEl>
                                          <p:spTgt spid="9523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95235">
                                            <p:txEl>
                                              <p:pRg st="5" end="5"/>
                                            </p:txEl>
                                          </p:spTgt>
                                        </p:tgtEl>
                                        <p:attrNameLst>
                                          <p:attrName>style.visibility</p:attrName>
                                        </p:attrNameLst>
                                      </p:cBhvr>
                                      <p:to>
                                        <p:strVal val="visible"/>
                                      </p:to>
                                    </p:set>
                                    <p:animEffect transition="in" filter="wipe(down)">
                                      <p:cBhvr>
                                        <p:cTn id="22" dur="500"/>
                                        <p:tgtEl>
                                          <p:spTgt spid="95235">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5235">
                                            <p:txEl>
                                              <p:pRg st="7" end="7"/>
                                            </p:txEl>
                                          </p:spTgt>
                                        </p:tgtEl>
                                        <p:attrNameLst>
                                          <p:attrName>style.visibility</p:attrName>
                                        </p:attrNameLst>
                                      </p:cBhvr>
                                      <p:to>
                                        <p:strVal val="visible"/>
                                      </p:to>
                                    </p:set>
                                    <p:animEffect transition="in" filter="wipe(down)">
                                      <p:cBhvr>
                                        <p:cTn id="27" dur="500"/>
                                        <p:tgtEl>
                                          <p:spTgt spid="95235">
                                            <p:txEl>
                                              <p:pRg st="7" end="7"/>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5235">
                                            <p:txEl>
                                              <p:pRg st="9" end="9"/>
                                            </p:txEl>
                                          </p:spTgt>
                                        </p:tgtEl>
                                        <p:attrNameLst>
                                          <p:attrName>style.visibility</p:attrName>
                                        </p:attrNameLst>
                                      </p:cBhvr>
                                      <p:to>
                                        <p:strVal val="visible"/>
                                      </p:to>
                                    </p:set>
                                    <p:animEffect transition="in" filter="wipe(down)">
                                      <p:cBhvr>
                                        <p:cTn id="32" dur="500"/>
                                        <p:tgtEl>
                                          <p:spTgt spid="9523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 grpId="0" build="p" bldLvl="3"/>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altLang="en-US" sz="2400" smtClean="0"/>
              <a:t>5 Themes of Geography – Human Environment Interaction</a:t>
            </a:r>
          </a:p>
        </p:txBody>
      </p:sp>
      <p:sp>
        <p:nvSpPr>
          <p:cNvPr id="58371" name="Rectangle 3"/>
          <p:cNvSpPr>
            <a:spLocks noGrp="1" noChangeArrowheads="1"/>
          </p:cNvSpPr>
          <p:nvPr>
            <p:ph type="body" idx="1"/>
          </p:nvPr>
        </p:nvSpPr>
        <p:spPr/>
        <p:txBody>
          <a:bodyPr/>
          <a:lstStyle/>
          <a:p>
            <a:endParaRPr lang="en-US" altLang="en-US" smtClean="0"/>
          </a:p>
        </p:txBody>
      </p:sp>
      <p:pic>
        <p:nvPicPr>
          <p:cNvPr id="58372" name="Picture 4" descr="C:\Documents and Settings\teacher\Desktop\netherland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330325"/>
            <a:ext cx="7678738" cy="484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blinds dir="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ltLang="en-US" smtClean="0"/>
              <a:t>Pattison – Things to Consider</a:t>
            </a:r>
          </a:p>
        </p:txBody>
      </p:sp>
      <p:sp>
        <p:nvSpPr>
          <p:cNvPr id="3" name="Text Placeholder 2"/>
          <p:cNvSpPr>
            <a:spLocks noGrp="1"/>
          </p:cNvSpPr>
          <p:nvPr>
            <p:ph type="body" sz="half" idx="1"/>
          </p:nvPr>
        </p:nvSpPr>
        <p:spPr>
          <a:xfrm>
            <a:off x="609600" y="1304925"/>
            <a:ext cx="8139113" cy="5248275"/>
          </a:xfrm>
        </p:spPr>
        <p:txBody>
          <a:bodyPr/>
          <a:lstStyle/>
          <a:p>
            <a:pPr>
              <a:defRPr/>
            </a:pPr>
            <a:r>
              <a:rPr lang="en-US" sz="2800" dirty="0" smtClean="0"/>
              <a:t>Does Pattison’s division of geography into 4 traditions have merit?  In other words, why </a:t>
            </a:r>
            <a:r>
              <a:rPr lang="en-US" sz="2800" dirty="0"/>
              <a:t>did Pattison seek to identify traditions within geography in the first place</a:t>
            </a:r>
            <a:r>
              <a:rPr lang="en-US" sz="2800" dirty="0" smtClean="0"/>
              <a:t>?</a:t>
            </a:r>
          </a:p>
          <a:p>
            <a:pPr>
              <a:defRPr/>
            </a:pPr>
            <a:r>
              <a:rPr lang="en-US" sz="2800" dirty="0" smtClean="0"/>
              <a:t>Does he possibly neglect other aspects of geography?  If so, what is he leaving out?</a:t>
            </a:r>
          </a:p>
          <a:p>
            <a:pPr>
              <a:defRPr/>
            </a:pPr>
            <a:r>
              <a:rPr lang="en-US" sz="2800" dirty="0" smtClean="0"/>
              <a:t>Based on Pattison’s conclusions, is geography “one” or “many”?</a:t>
            </a:r>
          </a:p>
          <a:p>
            <a:pPr>
              <a:defRPr/>
            </a:pPr>
            <a:r>
              <a:rPr lang="en-US" sz="2800" dirty="0" smtClean="0"/>
              <a:t>What do you see as being the most compelling tradition of Pattison’s 4?  Least compelling?  </a:t>
            </a:r>
          </a:p>
          <a:p>
            <a:pPr marL="0" indent="0">
              <a:buFontTx/>
              <a:buNone/>
              <a:defRPr/>
            </a:pPr>
            <a:endParaRPr lang="en-US" dirty="0"/>
          </a:p>
        </p:txBody>
      </p:sp>
    </p:spTree>
    <p:extLst>
      <p:ext uri="{BB962C8B-B14F-4D97-AF65-F5344CB8AC3E}">
        <p14:creationId xmlns:p14="http://schemas.microsoft.com/office/powerpoint/2010/main" val="1218424579"/>
      </p:ext>
    </p:extLst>
  </p:cSld>
  <p:clrMapOvr>
    <a:masterClrMapping/>
  </p:clrMapOvr>
  <p:transition spd="slow">
    <p:blinds dir="ver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altLang="en-US" smtClean="0"/>
              <a:t>The Netherlands</a:t>
            </a:r>
          </a:p>
        </p:txBody>
      </p:sp>
      <p:pic>
        <p:nvPicPr>
          <p:cNvPr id="4" name="Content Placeholder 3"/>
          <p:cNvPicPr>
            <a:picLocks noGrp="1" noChangeAspect="1"/>
          </p:cNvPicPr>
          <p:nvPr>
            <p:ph idx="1"/>
          </p:nvPr>
        </p:nvPicPr>
        <p:blipFill>
          <a:blip r:embed="rId2"/>
          <a:stretch>
            <a:fillRect/>
          </a:stretch>
        </p:blipFill>
        <p:spPr>
          <a:xfrm>
            <a:off x="990600" y="1600200"/>
            <a:ext cx="7391400" cy="4667250"/>
          </a:xfrm>
          <a:effectLst>
            <a:outerShdw blurRad="292100" dist="139700" dir="2700000" algn="tl" rotWithShape="0">
              <a:srgbClr val="333333">
                <a:alpha val="65000"/>
              </a:srgbClr>
            </a:outerShdw>
          </a:effectLst>
        </p:spPr>
      </p:pic>
    </p:spTree>
  </p:cSld>
  <p:clrMapOvr>
    <a:masterClrMapping/>
  </p:clrMapOvr>
  <p:transition spd="slow">
    <p:blinds dir="ver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r>
              <a:rPr lang="en-US" altLang="en-US" smtClean="0"/>
              <a:t>The Netherlands</a:t>
            </a:r>
          </a:p>
        </p:txBody>
      </p:sp>
      <p:pic>
        <p:nvPicPr>
          <p:cNvPr id="4" name="Content Placeholder 3"/>
          <p:cNvPicPr>
            <a:picLocks noGrp="1" noChangeAspect="1"/>
          </p:cNvPicPr>
          <p:nvPr>
            <p:ph idx="1"/>
          </p:nvPr>
        </p:nvPicPr>
        <p:blipFill>
          <a:blip r:embed="rId2"/>
          <a:stretch>
            <a:fillRect/>
          </a:stretch>
        </p:blipFill>
        <p:spPr>
          <a:xfrm>
            <a:off x="1219200" y="1447800"/>
            <a:ext cx="6819900" cy="4800600"/>
          </a:xfrm>
          <a:effectLst>
            <a:outerShdw blurRad="292100" dist="139700" dir="2700000" algn="tl" rotWithShape="0">
              <a:srgbClr val="333333">
                <a:alpha val="65000"/>
              </a:srgbClr>
            </a:outerShdw>
          </a:effectLst>
        </p:spPr>
      </p:pic>
    </p:spTree>
  </p:cSld>
  <p:clrMapOvr>
    <a:masterClrMapping/>
  </p:clrMapOvr>
  <p:transition spd="slow">
    <p:blinds dir="ver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altLang="en-US" smtClean="0"/>
              <a:t>The Netherlands</a:t>
            </a:r>
          </a:p>
        </p:txBody>
      </p:sp>
      <p:pic>
        <p:nvPicPr>
          <p:cNvPr id="4" name="Content Placeholder 3"/>
          <p:cNvPicPr>
            <a:picLocks noGrp="1" noChangeAspect="1"/>
          </p:cNvPicPr>
          <p:nvPr>
            <p:ph idx="1"/>
          </p:nvPr>
        </p:nvPicPr>
        <p:blipFill>
          <a:blip r:embed="rId2"/>
          <a:stretch>
            <a:fillRect/>
          </a:stretch>
        </p:blipFill>
        <p:spPr>
          <a:xfrm>
            <a:off x="1219200" y="1447800"/>
            <a:ext cx="6800850" cy="5100638"/>
          </a:xfrm>
          <a:effectLst>
            <a:outerShdw blurRad="292100" dist="139700" dir="2700000" algn="tl" rotWithShape="0">
              <a:srgbClr val="333333">
                <a:alpha val="65000"/>
              </a:srgbClr>
            </a:outerShdw>
          </a:effectLst>
        </p:spPr>
      </p:pic>
    </p:spTree>
  </p:cSld>
  <p:clrMapOvr>
    <a:masterClrMapping/>
  </p:clrMapOvr>
  <p:transition spd="slow">
    <p:blinds dir="ver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altLang="en-US" sz="2400" smtClean="0"/>
              <a:t>5 Themes of Geography – Human Environment Interaction</a:t>
            </a:r>
          </a:p>
        </p:txBody>
      </p:sp>
      <p:sp>
        <p:nvSpPr>
          <p:cNvPr id="97283" name="Rectangle 3"/>
          <p:cNvSpPr>
            <a:spLocks noGrp="1" noChangeArrowheads="1"/>
          </p:cNvSpPr>
          <p:nvPr>
            <p:ph type="body" idx="1"/>
          </p:nvPr>
        </p:nvSpPr>
        <p:spPr/>
        <p:txBody>
          <a:bodyPr/>
          <a:lstStyle/>
          <a:p>
            <a:r>
              <a:rPr lang="en-US" altLang="en-US" smtClean="0"/>
              <a:t>Historically – humans change the environment for human benefit.</a:t>
            </a:r>
          </a:p>
          <a:p>
            <a:pPr lvl="1"/>
            <a:r>
              <a:rPr lang="en-US" altLang="en-US" smtClean="0"/>
              <a:t>Concern for the now and little concern for future consequences.</a:t>
            </a:r>
          </a:p>
          <a:p>
            <a:pPr lvl="1"/>
            <a:endParaRPr lang="en-US" altLang="en-US" smtClean="0"/>
          </a:p>
          <a:p>
            <a:r>
              <a:rPr lang="en-US" altLang="en-US" smtClean="0"/>
              <a:t>Reasons for change include:</a:t>
            </a:r>
          </a:p>
          <a:p>
            <a:pPr lvl="1"/>
            <a:r>
              <a:rPr lang="en-US" altLang="en-US" smtClean="0"/>
              <a:t>Agriculture</a:t>
            </a:r>
          </a:p>
          <a:p>
            <a:pPr lvl="1"/>
            <a:r>
              <a:rPr lang="en-US" altLang="en-US" smtClean="0"/>
              <a:t>Economic</a:t>
            </a:r>
          </a:p>
          <a:p>
            <a:pPr lvl="1"/>
            <a:r>
              <a:rPr lang="en-US" altLang="en-US" smtClean="0"/>
              <a:t>Development</a:t>
            </a:r>
          </a:p>
          <a:p>
            <a:pPr lvl="1"/>
            <a:r>
              <a:rPr lang="en-US" altLang="en-US" smtClean="0"/>
              <a:t>Need for land</a:t>
            </a:r>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7283">
                                            <p:txEl>
                                              <p:pRg st="0" end="0"/>
                                            </p:txEl>
                                          </p:spTgt>
                                        </p:tgtEl>
                                        <p:attrNameLst>
                                          <p:attrName>style.visibility</p:attrName>
                                        </p:attrNameLst>
                                      </p:cBhvr>
                                      <p:to>
                                        <p:strVal val="visible"/>
                                      </p:to>
                                    </p:set>
                                    <p:animEffect transition="in" filter="wipe(down)">
                                      <p:cBhvr>
                                        <p:cTn id="7" dur="500"/>
                                        <p:tgtEl>
                                          <p:spTgt spid="9728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7283">
                                            <p:txEl>
                                              <p:pRg st="1" end="1"/>
                                            </p:txEl>
                                          </p:spTgt>
                                        </p:tgtEl>
                                        <p:attrNameLst>
                                          <p:attrName>style.visibility</p:attrName>
                                        </p:attrNameLst>
                                      </p:cBhvr>
                                      <p:to>
                                        <p:strVal val="visible"/>
                                      </p:to>
                                    </p:set>
                                    <p:animEffect transition="in" filter="wipe(down)">
                                      <p:cBhvr>
                                        <p:cTn id="12" dur="500"/>
                                        <p:tgtEl>
                                          <p:spTgt spid="9728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7283">
                                            <p:txEl>
                                              <p:pRg st="3" end="3"/>
                                            </p:txEl>
                                          </p:spTgt>
                                        </p:tgtEl>
                                        <p:attrNameLst>
                                          <p:attrName>style.visibility</p:attrName>
                                        </p:attrNameLst>
                                      </p:cBhvr>
                                      <p:to>
                                        <p:strVal val="visible"/>
                                      </p:to>
                                    </p:set>
                                    <p:animEffect transition="in" filter="wipe(down)">
                                      <p:cBhvr>
                                        <p:cTn id="17" dur="500"/>
                                        <p:tgtEl>
                                          <p:spTgt spid="97283">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97283">
                                            <p:txEl>
                                              <p:pRg st="4" end="4"/>
                                            </p:txEl>
                                          </p:spTgt>
                                        </p:tgtEl>
                                        <p:attrNameLst>
                                          <p:attrName>style.visibility</p:attrName>
                                        </p:attrNameLst>
                                      </p:cBhvr>
                                      <p:to>
                                        <p:strVal val="visible"/>
                                      </p:to>
                                    </p:set>
                                    <p:animEffect transition="in" filter="wipe(down)">
                                      <p:cBhvr>
                                        <p:cTn id="22" dur="500"/>
                                        <p:tgtEl>
                                          <p:spTgt spid="97283">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7283">
                                            <p:txEl>
                                              <p:pRg st="5" end="5"/>
                                            </p:txEl>
                                          </p:spTgt>
                                        </p:tgtEl>
                                        <p:attrNameLst>
                                          <p:attrName>style.visibility</p:attrName>
                                        </p:attrNameLst>
                                      </p:cBhvr>
                                      <p:to>
                                        <p:strVal val="visible"/>
                                      </p:to>
                                    </p:set>
                                    <p:animEffect transition="in" filter="wipe(down)">
                                      <p:cBhvr>
                                        <p:cTn id="27" dur="500"/>
                                        <p:tgtEl>
                                          <p:spTgt spid="97283">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7283">
                                            <p:txEl>
                                              <p:pRg st="6" end="6"/>
                                            </p:txEl>
                                          </p:spTgt>
                                        </p:tgtEl>
                                        <p:attrNameLst>
                                          <p:attrName>style.visibility</p:attrName>
                                        </p:attrNameLst>
                                      </p:cBhvr>
                                      <p:to>
                                        <p:strVal val="visible"/>
                                      </p:to>
                                    </p:set>
                                    <p:animEffect transition="in" filter="wipe(down)">
                                      <p:cBhvr>
                                        <p:cTn id="32" dur="500"/>
                                        <p:tgtEl>
                                          <p:spTgt spid="97283">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97283">
                                            <p:txEl>
                                              <p:pRg st="7" end="7"/>
                                            </p:txEl>
                                          </p:spTgt>
                                        </p:tgtEl>
                                        <p:attrNameLst>
                                          <p:attrName>style.visibility</p:attrName>
                                        </p:attrNameLst>
                                      </p:cBhvr>
                                      <p:to>
                                        <p:strVal val="visible"/>
                                      </p:to>
                                    </p:set>
                                    <p:animEffect transition="in" filter="wipe(down)">
                                      <p:cBhvr>
                                        <p:cTn id="37" dur="500"/>
                                        <p:tgtEl>
                                          <p:spTgt spid="9728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3" grpId="0" build="p" bldLvl="3"/>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endParaRPr lang="en-US" altLang="en-US" smtClean="0"/>
          </a:p>
        </p:txBody>
      </p:sp>
      <p:pic>
        <p:nvPicPr>
          <p:cNvPr id="64515"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143000" y="0"/>
            <a:ext cx="6858000" cy="6858000"/>
          </a:xfrm>
        </p:spPr>
      </p:pic>
    </p:spTree>
  </p:cSld>
  <p:clrMapOvr>
    <a:masterClrMapping/>
  </p:clrMapOvr>
  <p:transition spd="slow">
    <p:blinds dir="ver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endParaRPr lang="en-US" altLang="en-US" smtClean="0"/>
          </a:p>
        </p:txBody>
      </p:sp>
      <p:pic>
        <p:nvPicPr>
          <p:cNvPr id="65539"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0" y="0"/>
            <a:ext cx="9144000" cy="6858000"/>
          </a:xfrm>
        </p:spPr>
      </p:pic>
    </p:spTree>
  </p:cSld>
  <p:clrMapOvr>
    <a:masterClrMapping/>
  </p:clrMapOvr>
  <p:transition spd="slow">
    <p:blinds dir="ver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endParaRPr lang="en-US" altLang="en-US" smtClean="0"/>
          </a:p>
        </p:txBody>
      </p:sp>
      <p:pic>
        <p:nvPicPr>
          <p:cNvPr id="66563"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0" y="0"/>
            <a:ext cx="9144000" cy="6858000"/>
          </a:xfrm>
        </p:spPr>
      </p:pic>
    </p:spTree>
  </p:cSld>
  <p:clrMapOvr>
    <a:masterClrMapping/>
  </p:clrMapOvr>
  <p:transition spd="slow">
    <p:blinds dir="ver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ltLang="en-US" sz="2400" smtClean="0"/>
              <a:t>5 Themes of Geography – Human Environment Interaction</a:t>
            </a:r>
          </a:p>
        </p:txBody>
      </p:sp>
      <p:sp>
        <p:nvSpPr>
          <p:cNvPr id="102403" name="Rectangle 3"/>
          <p:cNvSpPr>
            <a:spLocks noGrp="1" noChangeArrowheads="1"/>
          </p:cNvSpPr>
          <p:nvPr>
            <p:ph type="body" idx="1"/>
          </p:nvPr>
        </p:nvSpPr>
        <p:spPr/>
        <p:txBody>
          <a:bodyPr/>
          <a:lstStyle/>
          <a:p>
            <a:pPr marL="457200" indent="-457200"/>
            <a:r>
              <a:rPr lang="en-US" altLang="en-US" smtClean="0"/>
              <a:t>Fossil Fuel supply is limited</a:t>
            </a:r>
          </a:p>
          <a:p>
            <a:pPr marL="838200" lvl="1" indent="-381000"/>
            <a:r>
              <a:rPr lang="en-US" altLang="en-US" smtClean="0"/>
              <a:t>Proven Reserves – amount of energy remaining in deposits that have been discovered</a:t>
            </a:r>
          </a:p>
          <a:p>
            <a:pPr marL="838200" lvl="1" indent="-381000"/>
            <a:endParaRPr lang="en-US" altLang="en-US" smtClean="0"/>
          </a:p>
          <a:p>
            <a:pPr marL="1257300" lvl="2" indent="-342900"/>
            <a:r>
              <a:rPr lang="en-US" altLang="en-US" smtClean="0"/>
              <a:t>1.3 trillion barrels of petroleum (50 years)</a:t>
            </a:r>
          </a:p>
          <a:p>
            <a:pPr marL="1257300" lvl="2" indent="-342900"/>
            <a:endParaRPr lang="en-US" altLang="en-US" smtClean="0"/>
          </a:p>
          <a:p>
            <a:pPr marL="1257300" lvl="2" indent="-342900"/>
            <a:r>
              <a:rPr lang="en-US" altLang="en-US" smtClean="0"/>
              <a:t>175 trillion cubic meters of natural gas (60 years)</a:t>
            </a:r>
          </a:p>
          <a:p>
            <a:pPr marL="1257300" lvl="2" indent="-342900"/>
            <a:endParaRPr lang="en-US" altLang="en-US" smtClean="0"/>
          </a:p>
          <a:p>
            <a:pPr marL="1257300" lvl="2" indent="-342900"/>
            <a:r>
              <a:rPr lang="en-US" altLang="en-US" smtClean="0"/>
              <a:t>1 quadrillion metric tons of coal (175 years)</a:t>
            </a:r>
          </a:p>
          <a:p>
            <a:pPr marL="1257300" lvl="2" indent="-342900"/>
            <a:endParaRPr lang="en-US" altLang="en-US" smtClean="0"/>
          </a:p>
          <a:p>
            <a:pPr marL="838200" lvl="1" indent="-381000"/>
            <a:r>
              <a:rPr lang="en-US" altLang="en-US" smtClean="0"/>
              <a:t>Potential Reserves – energy in deposits that are undiscovered but thought to exist.</a:t>
            </a:r>
          </a:p>
          <a:p>
            <a:pPr marL="838200" lvl="1" indent="-381000"/>
            <a:endParaRPr lang="en-US" altLang="en-US" smtClean="0"/>
          </a:p>
          <a:p>
            <a:pPr marL="838200" lvl="1" indent="-381000">
              <a:buFontTx/>
              <a:buNone/>
            </a:pPr>
            <a:endParaRPr lang="en-US" altLang="en-US" smtClean="0"/>
          </a:p>
          <a:p>
            <a:pPr marL="838200" lvl="1" indent="-381000">
              <a:buFontTx/>
              <a:buNone/>
            </a:pPr>
            <a:endParaRPr lang="en-US" altLang="en-US" smtClean="0"/>
          </a:p>
        </p:txBody>
      </p:sp>
    </p:spTree>
    <p:extLst>
      <p:ext uri="{BB962C8B-B14F-4D97-AF65-F5344CB8AC3E}">
        <p14:creationId xmlns:p14="http://schemas.microsoft.com/office/powerpoint/2010/main" val="302505920"/>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2403">
                                            <p:txEl>
                                              <p:pRg st="0" end="0"/>
                                            </p:txEl>
                                          </p:spTgt>
                                        </p:tgtEl>
                                        <p:attrNameLst>
                                          <p:attrName>style.visibility</p:attrName>
                                        </p:attrNameLst>
                                      </p:cBhvr>
                                      <p:to>
                                        <p:strVal val="visible"/>
                                      </p:to>
                                    </p:set>
                                    <p:animEffect transition="in" filter="wipe(down)">
                                      <p:cBhvr>
                                        <p:cTn id="7" dur="500"/>
                                        <p:tgtEl>
                                          <p:spTgt spid="10240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2403">
                                            <p:txEl>
                                              <p:pRg st="1" end="1"/>
                                            </p:txEl>
                                          </p:spTgt>
                                        </p:tgtEl>
                                        <p:attrNameLst>
                                          <p:attrName>style.visibility</p:attrName>
                                        </p:attrNameLst>
                                      </p:cBhvr>
                                      <p:to>
                                        <p:strVal val="visible"/>
                                      </p:to>
                                    </p:set>
                                    <p:animEffect transition="in" filter="wipe(down)">
                                      <p:cBhvr>
                                        <p:cTn id="12" dur="500"/>
                                        <p:tgtEl>
                                          <p:spTgt spid="10240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2403">
                                            <p:txEl>
                                              <p:pRg st="3" end="3"/>
                                            </p:txEl>
                                          </p:spTgt>
                                        </p:tgtEl>
                                        <p:attrNameLst>
                                          <p:attrName>style.visibility</p:attrName>
                                        </p:attrNameLst>
                                      </p:cBhvr>
                                      <p:to>
                                        <p:strVal val="visible"/>
                                      </p:to>
                                    </p:set>
                                    <p:animEffect transition="in" filter="wipe(down)">
                                      <p:cBhvr>
                                        <p:cTn id="17" dur="500"/>
                                        <p:tgtEl>
                                          <p:spTgt spid="102403">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2403">
                                            <p:txEl>
                                              <p:pRg st="5" end="5"/>
                                            </p:txEl>
                                          </p:spTgt>
                                        </p:tgtEl>
                                        <p:attrNameLst>
                                          <p:attrName>style.visibility</p:attrName>
                                        </p:attrNameLst>
                                      </p:cBhvr>
                                      <p:to>
                                        <p:strVal val="visible"/>
                                      </p:to>
                                    </p:set>
                                    <p:animEffect transition="in" filter="wipe(down)">
                                      <p:cBhvr>
                                        <p:cTn id="22" dur="500"/>
                                        <p:tgtEl>
                                          <p:spTgt spid="102403">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02403">
                                            <p:txEl>
                                              <p:pRg st="7" end="7"/>
                                            </p:txEl>
                                          </p:spTgt>
                                        </p:tgtEl>
                                        <p:attrNameLst>
                                          <p:attrName>style.visibility</p:attrName>
                                        </p:attrNameLst>
                                      </p:cBhvr>
                                      <p:to>
                                        <p:strVal val="visible"/>
                                      </p:to>
                                    </p:set>
                                    <p:animEffect transition="in" filter="wipe(down)">
                                      <p:cBhvr>
                                        <p:cTn id="27" dur="500"/>
                                        <p:tgtEl>
                                          <p:spTgt spid="102403">
                                            <p:txEl>
                                              <p:pRg st="7" end="7"/>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02403">
                                            <p:txEl>
                                              <p:pRg st="9" end="9"/>
                                            </p:txEl>
                                          </p:spTgt>
                                        </p:tgtEl>
                                        <p:attrNameLst>
                                          <p:attrName>style.visibility</p:attrName>
                                        </p:attrNameLst>
                                      </p:cBhvr>
                                      <p:to>
                                        <p:strVal val="visible"/>
                                      </p:to>
                                    </p:set>
                                    <p:animEffect transition="in" filter="wipe(down)">
                                      <p:cBhvr>
                                        <p:cTn id="32" dur="500"/>
                                        <p:tgtEl>
                                          <p:spTgt spid="10240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3" grpId="0" build="p" bldLvl="3"/>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altLang="en-US" sz="2400" smtClean="0"/>
              <a:t>5 Themes of Geography – Human Environment Interaction</a:t>
            </a:r>
          </a:p>
        </p:txBody>
      </p:sp>
      <p:sp>
        <p:nvSpPr>
          <p:cNvPr id="103427" name="Rectangle 3"/>
          <p:cNvSpPr>
            <a:spLocks noGrp="1" noChangeArrowheads="1"/>
          </p:cNvSpPr>
          <p:nvPr>
            <p:ph type="body" idx="1"/>
          </p:nvPr>
        </p:nvSpPr>
        <p:spPr/>
        <p:txBody>
          <a:bodyPr/>
          <a:lstStyle/>
          <a:p>
            <a:pPr marL="457200" indent="-457200"/>
            <a:r>
              <a:rPr lang="en-US" altLang="en-US" smtClean="0"/>
              <a:t>Fossil fuel supply is unevenly distributed</a:t>
            </a:r>
          </a:p>
          <a:p>
            <a:pPr marL="457200" indent="-457200"/>
            <a:endParaRPr lang="en-US" altLang="en-US" smtClean="0"/>
          </a:p>
          <a:p>
            <a:pPr marL="838200" lvl="1" indent="-381000"/>
            <a:r>
              <a:rPr lang="en-US" altLang="en-US" smtClean="0"/>
              <a:t>Coal is typically found in tropical locations.</a:t>
            </a:r>
          </a:p>
          <a:p>
            <a:pPr marL="1257300" lvl="2" indent="-342900"/>
            <a:r>
              <a:rPr lang="en-US" altLang="en-US" smtClean="0"/>
              <a:t>Largest amounts of coal are found in mid-latitude regions due to continental drift theory.</a:t>
            </a:r>
          </a:p>
          <a:p>
            <a:pPr marL="1257300" lvl="2" indent="-342900"/>
            <a:r>
              <a:rPr lang="en-US" altLang="en-US" smtClean="0"/>
              <a:t>China produces 40% of the world’s coal</a:t>
            </a:r>
          </a:p>
          <a:p>
            <a:pPr marL="1257300" lvl="2" indent="-342900"/>
            <a:r>
              <a:rPr lang="en-US" altLang="en-US" smtClean="0"/>
              <a:t>US produces 20% of the world’s coal</a:t>
            </a:r>
          </a:p>
          <a:p>
            <a:pPr marL="1257300" lvl="2" indent="-342900"/>
            <a:endParaRPr lang="en-US" altLang="en-US" smtClean="0"/>
          </a:p>
          <a:p>
            <a:pPr marL="838200" lvl="1" indent="-381000"/>
            <a:r>
              <a:rPr lang="en-US" altLang="en-US" smtClean="0"/>
              <a:t>Oil – 60% of proven reserves found in the Middle East</a:t>
            </a:r>
          </a:p>
          <a:p>
            <a:pPr marL="1257300" lvl="2" indent="-342900"/>
            <a:r>
              <a:rPr lang="en-US" altLang="en-US" smtClean="0"/>
              <a:t>20% in Saudi Arabia</a:t>
            </a:r>
          </a:p>
          <a:p>
            <a:pPr marL="1257300" lvl="2" indent="-342900"/>
            <a:r>
              <a:rPr lang="en-US" altLang="en-US" smtClean="0"/>
              <a:t>14% in Canada</a:t>
            </a:r>
          </a:p>
          <a:p>
            <a:pPr marL="1257300" lvl="2" indent="-342900"/>
            <a:endParaRPr lang="en-US" altLang="en-US" smtClean="0"/>
          </a:p>
          <a:p>
            <a:pPr marL="838200" lvl="1" indent="-381000"/>
            <a:r>
              <a:rPr lang="en-US" altLang="en-US" smtClean="0"/>
              <a:t>Natural Gas – 25% of proven reserves in Russia</a:t>
            </a:r>
          </a:p>
          <a:p>
            <a:pPr marL="838200" lvl="1" indent="-381000">
              <a:buFontTx/>
              <a:buNone/>
            </a:pPr>
            <a:endParaRPr lang="en-US" altLang="en-US" smtClean="0"/>
          </a:p>
          <a:p>
            <a:pPr marL="838200" lvl="1" indent="-381000">
              <a:buFontTx/>
              <a:buNone/>
            </a:pPr>
            <a:endParaRPr lang="en-US" altLang="en-US" smtClean="0"/>
          </a:p>
        </p:txBody>
      </p:sp>
    </p:spTree>
    <p:extLst>
      <p:ext uri="{BB962C8B-B14F-4D97-AF65-F5344CB8AC3E}">
        <p14:creationId xmlns:p14="http://schemas.microsoft.com/office/powerpoint/2010/main" val="2318262362"/>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3427">
                                            <p:txEl>
                                              <p:pRg st="0" end="0"/>
                                            </p:txEl>
                                          </p:spTgt>
                                        </p:tgtEl>
                                        <p:attrNameLst>
                                          <p:attrName>style.visibility</p:attrName>
                                        </p:attrNameLst>
                                      </p:cBhvr>
                                      <p:to>
                                        <p:strVal val="visible"/>
                                      </p:to>
                                    </p:set>
                                    <p:animEffect transition="in" filter="wipe(down)">
                                      <p:cBhvr>
                                        <p:cTn id="7" dur="500"/>
                                        <p:tgtEl>
                                          <p:spTgt spid="10342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3427">
                                            <p:txEl>
                                              <p:pRg st="2" end="2"/>
                                            </p:txEl>
                                          </p:spTgt>
                                        </p:tgtEl>
                                        <p:attrNameLst>
                                          <p:attrName>style.visibility</p:attrName>
                                        </p:attrNameLst>
                                      </p:cBhvr>
                                      <p:to>
                                        <p:strVal val="visible"/>
                                      </p:to>
                                    </p:set>
                                    <p:animEffect transition="in" filter="wipe(down)">
                                      <p:cBhvr>
                                        <p:cTn id="12" dur="500"/>
                                        <p:tgtEl>
                                          <p:spTgt spid="103427">
                                            <p:txEl>
                                              <p:pRg st="2" end="2"/>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03427">
                                            <p:txEl>
                                              <p:pRg st="3" end="3"/>
                                            </p:txEl>
                                          </p:spTgt>
                                        </p:tgtEl>
                                        <p:attrNameLst>
                                          <p:attrName>style.visibility</p:attrName>
                                        </p:attrNameLst>
                                      </p:cBhvr>
                                      <p:to>
                                        <p:strVal val="visible"/>
                                      </p:to>
                                    </p:set>
                                    <p:animEffect transition="in" filter="wipe(down)">
                                      <p:cBhvr>
                                        <p:cTn id="15" dur="500"/>
                                        <p:tgtEl>
                                          <p:spTgt spid="103427">
                                            <p:txEl>
                                              <p:pRg st="3" end="3"/>
                                            </p:tx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03427">
                                            <p:txEl>
                                              <p:pRg st="4" end="4"/>
                                            </p:txEl>
                                          </p:spTgt>
                                        </p:tgtEl>
                                        <p:attrNameLst>
                                          <p:attrName>style.visibility</p:attrName>
                                        </p:attrNameLst>
                                      </p:cBhvr>
                                      <p:to>
                                        <p:strVal val="visible"/>
                                      </p:to>
                                    </p:set>
                                    <p:animEffect transition="in" filter="wipe(down)">
                                      <p:cBhvr>
                                        <p:cTn id="18" dur="500"/>
                                        <p:tgtEl>
                                          <p:spTgt spid="103427">
                                            <p:txEl>
                                              <p:pRg st="4" end="4"/>
                                            </p:txEl>
                                          </p:spTgt>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03427">
                                            <p:txEl>
                                              <p:pRg st="5" end="5"/>
                                            </p:txEl>
                                          </p:spTgt>
                                        </p:tgtEl>
                                        <p:attrNameLst>
                                          <p:attrName>style.visibility</p:attrName>
                                        </p:attrNameLst>
                                      </p:cBhvr>
                                      <p:to>
                                        <p:strVal val="visible"/>
                                      </p:to>
                                    </p:set>
                                    <p:animEffect transition="in" filter="wipe(down)">
                                      <p:cBhvr>
                                        <p:cTn id="21" dur="500"/>
                                        <p:tgtEl>
                                          <p:spTgt spid="103427">
                                            <p:txEl>
                                              <p:pRg st="5" end="5"/>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03427">
                                            <p:txEl>
                                              <p:pRg st="7" end="7"/>
                                            </p:txEl>
                                          </p:spTgt>
                                        </p:tgtEl>
                                        <p:attrNameLst>
                                          <p:attrName>style.visibility</p:attrName>
                                        </p:attrNameLst>
                                      </p:cBhvr>
                                      <p:to>
                                        <p:strVal val="visible"/>
                                      </p:to>
                                    </p:set>
                                    <p:animEffect transition="in" filter="wipe(down)">
                                      <p:cBhvr>
                                        <p:cTn id="26" dur="500"/>
                                        <p:tgtEl>
                                          <p:spTgt spid="103427">
                                            <p:txEl>
                                              <p:pRg st="7" end="7"/>
                                            </p:txEl>
                                          </p:spTgt>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03427">
                                            <p:txEl>
                                              <p:pRg st="8" end="8"/>
                                            </p:txEl>
                                          </p:spTgt>
                                        </p:tgtEl>
                                        <p:attrNameLst>
                                          <p:attrName>style.visibility</p:attrName>
                                        </p:attrNameLst>
                                      </p:cBhvr>
                                      <p:to>
                                        <p:strVal val="visible"/>
                                      </p:to>
                                    </p:set>
                                    <p:animEffect transition="in" filter="wipe(down)">
                                      <p:cBhvr>
                                        <p:cTn id="29" dur="500"/>
                                        <p:tgtEl>
                                          <p:spTgt spid="103427">
                                            <p:txEl>
                                              <p:pRg st="8" end="8"/>
                                            </p:txEl>
                                          </p:spTgt>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03427">
                                            <p:txEl>
                                              <p:pRg st="9" end="9"/>
                                            </p:txEl>
                                          </p:spTgt>
                                        </p:tgtEl>
                                        <p:attrNameLst>
                                          <p:attrName>style.visibility</p:attrName>
                                        </p:attrNameLst>
                                      </p:cBhvr>
                                      <p:to>
                                        <p:strVal val="visible"/>
                                      </p:to>
                                    </p:set>
                                    <p:animEffect transition="in" filter="wipe(down)">
                                      <p:cBhvr>
                                        <p:cTn id="32" dur="500"/>
                                        <p:tgtEl>
                                          <p:spTgt spid="103427">
                                            <p:txEl>
                                              <p:pRg st="9" end="9"/>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03427">
                                            <p:txEl>
                                              <p:pRg st="11" end="11"/>
                                            </p:txEl>
                                          </p:spTgt>
                                        </p:tgtEl>
                                        <p:attrNameLst>
                                          <p:attrName>style.visibility</p:attrName>
                                        </p:attrNameLst>
                                      </p:cBhvr>
                                      <p:to>
                                        <p:strVal val="visible"/>
                                      </p:to>
                                    </p:set>
                                    <p:animEffect transition="in" filter="wipe(down)">
                                      <p:cBhvr>
                                        <p:cTn id="37" dur="500"/>
                                        <p:tgtEl>
                                          <p:spTgt spid="10342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7" grpId="0" build="p" bldLvl="2"/>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ltLang="en-US" sz="2400" smtClean="0"/>
              <a:t>5 Themes of Geography – Human Environment Interaction</a:t>
            </a:r>
          </a:p>
        </p:txBody>
      </p:sp>
      <p:sp>
        <p:nvSpPr>
          <p:cNvPr id="104451" name="Rectangle 3"/>
          <p:cNvSpPr>
            <a:spLocks noGrp="1" noChangeArrowheads="1"/>
          </p:cNvSpPr>
          <p:nvPr>
            <p:ph type="body" idx="1"/>
          </p:nvPr>
        </p:nvSpPr>
        <p:spPr/>
        <p:txBody>
          <a:bodyPr/>
          <a:lstStyle/>
          <a:p>
            <a:pPr marL="457200" indent="-457200"/>
            <a:r>
              <a:rPr lang="en-US" altLang="en-US" smtClean="0"/>
              <a:t>Consumption </a:t>
            </a:r>
          </a:p>
          <a:p>
            <a:pPr marL="457200" indent="-457200"/>
            <a:endParaRPr lang="en-US" altLang="en-US" smtClean="0"/>
          </a:p>
          <a:p>
            <a:pPr marL="838200" lvl="1" indent="-381000"/>
            <a:r>
              <a:rPr lang="en-US" altLang="en-US" smtClean="0"/>
              <a:t>North America consumes 25% of the world’s energy supplies but only has 5% of the world’s population.</a:t>
            </a:r>
          </a:p>
          <a:p>
            <a:pPr marL="838200" lvl="1" indent="-381000"/>
            <a:endParaRPr lang="en-US" altLang="en-US" smtClean="0"/>
          </a:p>
          <a:p>
            <a:pPr marL="838200" lvl="1" indent="-381000"/>
            <a:r>
              <a:rPr lang="en-US" altLang="en-US" smtClean="0"/>
              <a:t>Developed regions (North America &amp; Western Europe) consume more than lesser developed regions (Asia, Eastern Europe, and Africa)</a:t>
            </a:r>
          </a:p>
          <a:p>
            <a:pPr marL="838200" lvl="1" indent="-381000"/>
            <a:endParaRPr lang="en-US" altLang="en-US" smtClean="0"/>
          </a:p>
          <a:p>
            <a:pPr marL="838200" lvl="1" indent="-381000"/>
            <a:r>
              <a:rPr lang="en-US" altLang="en-US" smtClean="0"/>
              <a:t>Highest consumers produce the least amount.</a:t>
            </a:r>
          </a:p>
          <a:p>
            <a:pPr marL="838200" lvl="1" indent="-381000"/>
            <a:r>
              <a:rPr lang="en-US" altLang="en-US" smtClean="0"/>
              <a:t>Highest produces consume the least amount.</a:t>
            </a:r>
          </a:p>
          <a:p>
            <a:pPr marL="838200" lvl="1" indent="-381000">
              <a:buFontTx/>
              <a:buNone/>
            </a:pPr>
            <a:endParaRPr lang="en-US" altLang="en-US" smtClean="0"/>
          </a:p>
        </p:txBody>
      </p:sp>
    </p:spTree>
    <p:extLst>
      <p:ext uri="{BB962C8B-B14F-4D97-AF65-F5344CB8AC3E}">
        <p14:creationId xmlns:p14="http://schemas.microsoft.com/office/powerpoint/2010/main" val="1506063197"/>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4451">
                                            <p:txEl>
                                              <p:pRg st="0" end="0"/>
                                            </p:txEl>
                                          </p:spTgt>
                                        </p:tgtEl>
                                        <p:attrNameLst>
                                          <p:attrName>style.visibility</p:attrName>
                                        </p:attrNameLst>
                                      </p:cBhvr>
                                      <p:to>
                                        <p:strVal val="visible"/>
                                      </p:to>
                                    </p:set>
                                    <p:animEffect transition="in" filter="wipe(down)">
                                      <p:cBhvr>
                                        <p:cTn id="7" dur="500"/>
                                        <p:tgtEl>
                                          <p:spTgt spid="10445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4451">
                                            <p:txEl>
                                              <p:pRg st="2" end="2"/>
                                            </p:txEl>
                                          </p:spTgt>
                                        </p:tgtEl>
                                        <p:attrNameLst>
                                          <p:attrName>style.visibility</p:attrName>
                                        </p:attrNameLst>
                                      </p:cBhvr>
                                      <p:to>
                                        <p:strVal val="visible"/>
                                      </p:to>
                                    </p:set>
                                    <p:animEffect transition="in" filter="wipe(down)">
                                      <p:cBhvr>
                                        <p:cTn id="12" dur="500"/>
                                        <p:tgtEl>
                                          <p:spTgt spid="10445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4451">
                                            <p:txEl>
                                              <p:pRg st="4" end="4"/>
                                            </p:txEl>
                                          </p:spTgt>
                                        </p:tgtEl>
                                        <p:attrNameLst>
                                          <p:attrName>style.visibility</p:attrName>
                                        </p:attrNameLst>
                                      </p:cBhvr>
                                      <p:to>
                                        <p:strVal val="visible"/>
                                      </p:to>
                                    </p:set>
                                    <p:animEffect transition="in" filter="wipe(down)">
                                      <p:cBhvr>
                                        <p:cTn id="17" dur="500"/>
                                        <p:tgtEl>
                                          <p:spTgt spid="104451">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4451">
                                            <p:txEl>
                                              <p:pRg st="6" end="6"/>
                                            </p:txEl>
                                          </p:spTgt>
                                        </p:tgtEl>
                                        <p:attrNameLst>
                                          <p:attrName>style.visibility</p:attrName>
                                        </p:attrNameLst>
                                      </p:cBhvr>
                                      <p:to>
                                        <p:strVal val="visible"/>
                                      </p:to>
                                    </p:set>
                                    <p:animEffect transition="in" filter="wipe(down)">
                                      <p:cBhvr>
                                        <p:cTn id="22" dur="500"/>
                                        <p:tgtEl>
                                          <p:spTgt spid="104451">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04451">
                                            <p:txEl>
                                              <p:pRg st="7" end="7"/>
                                            </p:txEl>
                                          </p:spTgt>
                                        </p:tgtEl>
                                        <p:attrNameLst>
                                          <p:attrName>style.visibility</p:attrName>
                                        </p:attrNameLst>
                                      </p:cBhvr>
                                      <p:to>
                                        <p:strVal val="visible"/>
                                      </p:to>
                                    </p:set>
                                    <p:animEffect transition="in" filter="wipe(down)">
                                      <p:cBhvr>
                                        <p:cTn id="27" dur="500"/>
                                        <p:tgtEl>
                                          <p:spTgt spid="10445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1" grpId="0" build="p" bldLvl="2"/>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4"/>
          <p:cNvSpPr>
            <a:spLocks noGrp="1"/>
          </p:cNvSpPr>
          <p:nvPr>
            <p:ph type="title"/>
          </p:nvPr>
        </p:nvSpPr>
        <p:spPr/>
        <p:txBody>
          <a:bodyPr/>
          <a:lstStyle/>
          <a:p>
            <a:pPr eaLnBrk="1" hangingPunct="1"/>
            <a:r>
              <a:rPr lang="en-US" altLang="en-US" smtClean="0"/>
              <a:t>Geographic Perspectives</a:t>
            </a:r>
          </a:p>
        </p:txBody>
      </p:sp>
      <p:sp>
        <p:nvSpPr>
          <p:cNvPr id="16387" name="Content Placeholder 5"/>
          <p:cNvSpPr>
            <a:spLocks noGrp="1"/>
          </p:cNvSpPr>
          <p:nvPr>
            <p:ph idx="1"/>
          </p:nvPr>
        </p:nvSpPr>
        <p:spPr/>
        <p:txBody>
          <a:bodyPr/>
          <a:lstStyle/>
          <a:p>
            <a:pPr eaLnBrk="1" hangingPunct="1">
              <a:buFontTx/>
              <a:buNone/>
            </a:pPr>
            <a:endParaRPr lang="en-US" altLang="en-US" smtClean="0"/>
          </a:p>
          <a:p>
            <a:pPr eaLnBrk="1" hangingPunct="1">
              <a:buFontTx/>
              <a:buNone/>
            </a:pPr>
            <a:r>
              <a:rPr lang="en-US" altLang="en-US" smtClean="0"/>
              <a:t>Perspective means “the ability to see all relevant data in a meaningful relationship”</a:t>
            </a:r>
          </a:p>
          <a:p>
            <a:pPr eaLnBrk="1" hangingPunct="1">
              <a:buFontTx/>
              <a:buNone/>
            </a:pPr>
            <a:endParaRPr lang="en-US" altLang="en-US" sz="3200" smtClean="0"/>
          </a:p>
          <a:p>
            <a:pPr eaLnBrk="1" hangingPunct="1">
              <a:buFontTx/>
              <a:buNone/>
            </a:pPr>
            <a:endParaRPr lang="en-US" altLang="en-US" sz="3200" smtClean="0"/>
          </a:p>
          <a:p>
            <a:pPr eaLnBrk="1" hangingPunct="1">
              <a:buFontTx/>
              <a:buNone/>
            </a:pPr>
            <a:r>
              <a:rPr lang="en-US" altLang="en-US" sz="3200" smtClean="0"/>
              <a:t>Tobler’s 1</a:t>
            </a:r>
            <a:r>
              <a:rPr lang="en-US" altLang="en-US" sz="3200" baseline="30000" smtClean="0"/>
              <a:t>st</a:t>
            </a:r>
            <a:r>
              <a:rPr lang="en-US" altLang="en-US" sz="3200" smtClean="0"/>
              <a:t> Law of Geography</a:t>
            </a:r>
          </a:p>
          <a:p>
            <a:pPr eaLnBrk="1" hangingPunct="1">
              <a:buFontTx/>
              <a:buNone/>
            </a:pPr>
            <a:r>
              <a:rPr lang="en-US" altLang="en-US" smtClean="0"/>
              <a:t>“Everything is related to everything else, but near things are more related than distant things.”</a:t>
            </a:r>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387">
                                            <p:txEl>
                                              <p:pRg st="1" end="1"/>
                                            </p:txEl>
                                          </p:spTgt>
                                        </p:tgtEl>
                                        <p:attrNameLst>
                                          <p:attrName>style.visibility</p:attrName>
                                        </p:attrNameLst>
                                      </p:cBhvr>
                                      <p:to>
                                        <p:strVal val="visible"/>
                                      </p:to>
                                    </p:set>
                                    <p:animEffect transition="in" filter="wipe(down)">
                                      <p:cBhvr>
                                        <p:cTn id="7" dur="500"/>
                                        <p:tgtEl>
                                          <p:spTgt spid="1638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6387">
                                            <p:txEl>
                                              <p:pRg st="4" end="4"/>
                                            </p:txEl>
                                          </p:spTgt>
                                        </p:tgtEl>
                                        <p:attrNameLst>
                                          <p:attrName>style.visibility</p:attrName>
                                        </p:attrNameLst>
                                      </p:cBhvr>
                                      <p:to>
                                        <p:strVal val="visible"/>
                                      </p:to>
                                    </p:set>
                                    <p:animEffect transition="in" filter="wipe(down)">
                                      <p:cBhvr>
                                        <p:cTn id="12" dur="500"/>
                                        <p:tgtEl>
                                          <p:spTgt spid="16387">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6387">
                                            <p:txEl>
                                              <p:pRg st="5" end="5"/>
                                            </p:txEl>
                                          </p:spTgt>
                                        </p:tgtEl>
                                        <p:attrNameLst>
                                          <p:attrName>style.visibility</p:attrName>
                                        </p:attrNameLst>
                                      </p:cBhvr>
                                      <p:to>
                                        <p:strVal val="visible"/>
                                      </p:to>
                                    </p:set>
                                    <p:animEffect transition="in" filter="wipe(down)">
                                      <p:cBhvr>
                                        <p:cTn id="17" dur="500"/>
                                        <p:tgtEl>
                                          <p:spTgt spid="1638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altLang="en-US" smtClean="0"/>
              <a:t>Saudi Arabian Oilfield</a:t>
            </a:r>
          </a:p>
        </p:txBody>
      </p:sp>
      <p:pic>
        <p:nvPicPr>
          <p:cNvPr id="67587"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0" y="1143000"/>
            <a:ext cx="9144000" cy="5715000"/>
          </a:xfrm>
        </p:spPr>
      </p:pic>
    </p:spTree>
  </p:cSld>
  <p:clrMapOvr>
    <a:masterClrMapping/>
  </p:clrMapOvr>
  <p:transition spd="slow">
    <p:blinds dir="vert"/>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ltLang="en-US" sz="2400" smtClean="0"/>
              <a:t>5 Themes of Geography – Human Environment Interaction</a:t>
            </a:r>
          </a:p>
        </p:txBody>
      </p:sp>
      <p:sp>
        <p:nvSpPr>
          <p:cNvPr id="105475" name="Rectangle 3"/>
          <p:cNvSpPr>
            <a:spLocks noGrp="1" noChangeArrowheads="1"/>
          </p:cNvSpPr>
          <p:nvPr>
            <p:ph type="body" idx="1"/>
          </p:nvPr>
        </p:nvSpPr>
        <p:spPr/>
        <p:txBody>
          <a:bodyPr/>
          <a:lstStyle/>
          <a:p>
            <a:pPr marL="457200" indent="-457200"/>
            <a:r>
              <a:rPr lang="en-US" altLang="en-US" smtClean="0"/>
              <a:t>What is going to happen when lesser developed countries begin to develop???</a:t>
            </a:r>
          </a:p>
          <a:p>
            <a:pPr marL="457200" indent="-457200"/>
            <a:endParaRPr lang="en-US" altLang="en-US" smtClean="0"/>
          </a:p>
          <a:p>
            <a:pPr marL="838200" lvl="1" indent="-381000"/>
            <a:r>
              <a:rPr lang="en-US" altLang="en-US" smtClean="0"/>
              <a:t>Conflict</a:t>
            </a:r>
          </a:p>
          <a:p>
            <a:pPr marL="1257300" lvl="2" indent="-342900"/>
            <a:r>
              <a:rPr lang="en-US" altLang="en-US" smtClean="0"/>
              <a:t>The majority of wars have been fought over resources</a:t>
            </a:r>
          </a:p>
          <a:p>
            <a:pPr marL="1257300" lvl="2" indent="-342900"/>
            <a:endParaRPr lang="en-US" altLang="en-US" smtClean="0"/>
          </a:p>
          <a:p>
            <a:pPr marL="838200" lvl="1" indent="-381000"/>
            <a:r>
              <a:rPr lang="en-US" altLang="en-US" smtClean="0"/>
              <a:t>Rise in prices</a:t>
            </a:r>
          </a:p>
          <a:p>
            <a:pPr marL="1257300" lvl="2" indent="-342900"/>
            <a:r>
              <a:rPr lang="en-US" altLang="en-US" smtClean="0"/>
              <a:t>As demand increases and supply decreases, prices will go up.</a:t>
            </a:r>
          </a:p>
          <a:p>
            <a:pPr marL="838200" lvl="1" indent="-381000">
              <a:buFontTx/>
              <a:buNone/>
            </a:pPr>
            <a:r>
              <a:rPr lang="en-US" altLang="en-US" smtClean="0">
                <a:hlinkClick r:id="rId2"/>
              </a:rPr>
              <a:t>7 Billion: How did we get so big so fast?</a:t>
            </a:r>
            <a:endParaRPr lang="en-US" altLang="en-US" smtClean="0"/>
          </a:p>
        </p:txBody>
      </p:sp>
    </p:spTree>
    <p:extLst>
      <p:ext uri="{BB962C8B-B14F-4D97-AF65-F5344CB8AC3E}">
        <p14:creationId xmlns:p14="http://schemas.microsoft.com/office/powerpoint/2010/main" val="2174249773"/>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5475">
                                            <p:txEl>
                                              <p:pRg st="0" end="0"/>
                                            </p:txEl>
                                          </p:spTgt>
                                        </p:tgtEl>
                                        <p:attrNameLst>
                                          <p:attrName>style.visibility</p:attrName>
                                        </p:attrNameLst>
                                      </p:cBhvr>
                                      <p:to>
                                        <p:strVal val="visible"/>
                                      </p:to>
                                    </p:set>
                                    <p:animEffect transition="in" filter="wipe(down)">
                                      <p:cBhvr>
                                        <p:cTn id="7" dur="500"/>
                                        <p:tgtEl>
                                          <p:spTgt spid="1054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5475">
                                            <p:txEl>
                                              <p:pRg st="2" end="2"/>
                                            </p:txEl>
                                          </p:spTgt>
                                        </p:tgtEl>
                                        <p:attrNameLst>
                                          <p:attrName>style.visibility</p:attrName>
                                        </p:attrNameLst>
                                      </p:cBhvr>
                                      <p:to>
                                        <p:strVal val="visible"/>
                                      </p:to>
                                    </p:set>
                                    <p:animEffect transition="in" filter="wipe(down)">
                                      <p:cBhvr>
                                        <p:cTn id="12" dur="500"/>
                                        <p:tgtEl>
                                          <p:spTgt spid="105475">
                                            <p:txEl>
                                              <p:pRg st="2" end="2"/>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05475">
                                            <p:txEl>
                                              <p:pRg st="3" end="3"/>
                                            </p:txEl>
                                          </p:spTgt>
                                        </p:tgtEl>
                                        <p:attrNameLst>
                                          <p:attrName>style.visibility</p:attrName>
                                        </p:attrNameLst>
                                      </p:cBhvr>
                                      <p:to>
                                        <p:strVal val="visible"/>
                                      </p:to>
                                    </p:set>
                                    <p:animEffect transition="in" filter="wipe(down)">
                                      <p:cBhvr>
                                        <p:cTn id="15" dur="500"/>
                                        <p:tgtEl>
                                          <p:spTgt spid="105475">
                                            <p:txEl>
                                              <p:pRg st="3" end="3"/>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05475">
                                            <p:txEl>
                                              <p:pRg st="5" end="5"/>
                                            </p:txEl>
                                          </p:spTgt>
                                        </p:tgtEl>
                                        <p:attrNameLst>
                                          <p:attrName>style.visibility</p:attrName>
                                        </p:attrNameLst>
                                      </p:cBhvr>
                                      <p:to>
                                        <p:strVal val="visible"/>
                                      </p:to>
                                    </p:set>
                                    <p:animEffect transition="in" filter="wipe(down)">
                                      <p:cBhvr>
                                        <p:cTn id="20" dur="500"/>
                                        <p:tgtEl>
                                          <p:spTgt spid="105475">
                                            <p:txEl>
                                              <p:pRg st="5" end="5"/>
                                            </p:txEl>
                                          </p:spTgt>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5475">
                                            <p:txEl>
                                              <p:pRg st="6" end="6"/>
                                            </p:txEl>
                                          </p:spTgt>
                                        </p:tgtEl>
                                        <p:attrNameLst>
                                          <p:attrName>style.visibility</p:attrName>
                                        </p:attrNameLst>
                                      </p:cBhvr>
                                      <p:to>
                                        <p:strVal val="visible"/>
                                      </p:to>
                                    </p:set>
                                    <p:animEffect transition="in" filter="wipe(down)">
                                      <p:cBhvr>
                                        <p:cTn id="23" dur="500"/>
                                        <p:tgtEl>
                                          <p:spTgt spid="105475">
                                            <p:txEl>
                                              <p:pRg st="6" end="6"/>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05475">
                                            <p:txEl>
                                              <p:pRg st="7" end="7"/>
                                            </p:txEl>
                                          </p:spTgt>
                                        </p:tgtEl>
                                        <p:attrNameLst>
                                          <p:attrName>style.visibility</p:attrName>
                                        </p:attrNameLst>
                                      </p:cBhvr>
                                      <p:to>
                                        <p:strVal val="visible"/>
                                      </p:to>
                                    </p:set>
                                    <p:animEffect transition="in" filter="wipe(down)">
                                      <p:cBhvr>
                                        <p:cTn id="28" dur="500"/>
                                        <p:tgtEl>
                                          <p:spTgt spid="10547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5" grpId="0" build="p" bldLvl="2"/>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ltLang="en-US" sz="2400" smtClean="0"/>
              <a:t>5 Themes of Geography – Spatial Interaction or Movement</a:t>
            </a:r>
          </a:p>
        </p:txBody>
      </p:sp>
      <p:sp>
        <p:nvSpPr>
          <p:cNvPr id="106499" name="Rectangle 3"/>
          <p:cNvSpPr>
            <a:spLocks noGrp="1" noChangeArrowheads="1"/>
          </p:cNvSpPr>
          <p:nvPr>
            <p:ph type="body" idx="1"/>
          </p:nvPr>
        </p:nvSpPr>
        <p:spPr/>
        <p:txBody>
          <a:bodyPr/>
          <a:lstStyle/>
          <a:p>
            <a:pPr marL="457200" indent="-457200"/>
            <a:r>
              <a:rPr lang="en-US" altLang="en-US" b="1" u="sng" smtClean="0"/>
              <a:t>Spatial Interaction </a:t>
            </a:r>
            <a:r>
              <a:rPr lang="en-US" altLang="en-US" smtClean="0"/>
              <a:t>– how people and things interact with each other from across the globe.</a:t>
            </a:r>
          </a:p>
          <a:p>
            <a:pPr marL="457200" indent="-457200"/>
            <a:endParaRPr lang="en-US" altLang="en-US" smtClean="0"/>
          </a:p>
          <a:p>
            <a:pPr marL="457200" indent="-457200"/>
            <a:r>
              <a:rPr lang="en-US" altLang="en-US" b="1" u="sng" smtClean="0"/>
              <a:t>Globalization</a:t>
            </a:r>
            <a:r>
              <a:rPr lang="en-US" altLang="en-US" smtClean="0"/>
              <a:t> – a force or process that involves the entire world and results in making something worldwide in scope</a:t>
            </a:r>
          </a:p>
          <a:p>
            <a:pPr marL="838200" lvl="1" indent="-381000"/>
            <a:r>
              <a:rPr lang="en-US" altLang="en-US" smtClean="0"/>
              <a:t>International borders are less important</a:t>
            </a:r>
          </a:p>
          <a:p>
            <a:pPr marL="838200" lvl="1" indent="-381000"/>
            <a:r>
              <a:rPr lang="en-US" altLang="en-US" smtClean="0"/>
              <a:t>Worldwide marketplace</a:t>
            </a:r>
          </a:p>
          <a:p>
            <a:pPr marL="838200" lvl="1" indent="-381000"/>
            <a:endParaRPr lang="en-US" altLang="en-US" smtClean="0"/>
          </a:p>
          <a:p>
            <a:pPr marL="838200" lvl="1" indent="-381000"/>
            <a:r>
              <a:rPr lang="en-US" altLang="en-US" smtClean="0"/>
              <a:t>Some scholars believe globalization will be the end of distinct culture regions and lead to the </a:t>
            </a:r>
            <a:r>
              <a:rPr lang="en-US" altLang="en-US" b="1" smtClean="0"/>
              <a:t>homogenization</a:t>
            </a:r>
            <a:r>
              <a:rPr lang="en-US" altLang="en-US" smtClean="0"/>
              <a:t> of world cultures.</a:t>
            </a:r>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6499">
                                            <p:txEl>
                                              <p:pRg st="0" end="0"/>
                                            </p:txEl>
                                          </p:spTgt>
                                        </p:tgtEl>
                                        <p:attrNameLst>
                                          <p:attrName>style.visibility</p:attrName>
                                        </p:attrNameLst>
                                      </p:cBhvr>
                                      <p:to>
                                        <p:strVal val="visible"/>
                                      </p:to>
                                    </p:set>
                                    <p:animEffect transition="in" filter="wipe(down)">
                                      <p:cBhvr>
                                        <p:cTn id="7" dur="500"/>
                                        <p:tgtEl>
                                          <p:spTgt spid="1064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6499">
                                            <p:txEl>
                                              <p:pRg st="2" end="2"/>
                                            </p:txEl>
                                          </p:spTgt>
                                        </p:tgtEl>
                                        <p:attrNameLst>
                                          <p:attrName>style.visibility</p:attrName>
                                        </p:attrNameLst>
                                      </p:cBhvr>
                                      <p:to>
                                        <p:strVal val="visible"/>
                                      </p:to>
                                    </p:set>
                                    <p:animEffect transition="in" filter="wipe(down)">
                                      <p:cBhvr>
                                        <p:cTn id="12" dur="500"/>
                                        <p:tgtEl>
                                          <p:spTgt spid="106499">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6499">
                                            <p:txEl>
                                              <p:pRg st="3" end="3"/>
                                            </p:txEl>
                                          </p:spTgt>
                                        </p:tgtEl>
                                        <p:attrNameLst>
                                          <p:attrName>style.visibility</p:attrName>
                                        </p:attrNameLst>
                                      </p:cBhvr>
                                      <p:to>
                                        <p:strVal val="visible"/>
                                      </p:to>
                                    </p:set>
                                    <p:animEffect transition="in" filter="wipe(down)">
                                      <p:cBhvr>
                                        <p:cTn id="17" dur="500"/>
                                        <p:tgtEl>
                                          <p:spTgt spid="106499">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6499">
                                            <p:txEl>
                                              <p:pRg st="4" end="4"/>
                                            </p:txEl>
                                          </p:spTgt>
                                        </p:tgtEl>
                                        <p:attrNameLst>
                                          <p:attrName>style.visibility</p:attrName>
                                        </p:attrNameLst>
                                      </p:cBhvr>
                                      <p:to>
                                        <p:strVal val="visible"/>
                                      </p:to>
                                    </p:set>
                                    <p:animEffect transition="in" filter="wipe(down)">
                                      <p:cBhvr>
                                        <p:cTn id="22" dur="500"/>
                                        <p:tgtEl>
                                          <p:spTgt spid="106499">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06499">
                                            <p:txEl>
                                              <p:pRg st="6" end="6"/>
                                            </p:txEl>
                                          </p:spTgt>
                                        </p:tgtEl>
                                        <p:attrNameLst>
                                          <p:attrName>style.visibility</p:attrName>
                                        </p:attrNameLst>
                                      </p:cBhvr>
                                      <p:to>
                                        <p:strVal val="visible"/>
                                      </p:to>
                                    </p:set>
                                    <p:animEffect transition="in" filter="wipe(down)">
                                      <p:cBhvr>
                                        <p:cTn id="27" dur="500"/>
                                        <p:tgtEl>
                                          <p:spTgt spid="10649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9" grpId="0" build="p" bldLvl="2"/>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r>
              <a:rPr lang="en-US" altLang="en-US" sz="2400" smtClean="0"/>
              <a:t>5 Themes of Geography – Spatial Interaction or Movement</a:t>
            </a:r>
          </a:p>
        </p:txBody>
      </p:sp>
      <p:sp>
        <p:nvSpPr>
          <p:cNvPr id="107523" name="Content Placeholder 2"/>
          <p:cNvSpPr>
            <a:spLocks noGrp="1"/>
          </p:cNvSpPr>
          <p:nvPr>
            <p:ph idx="1"/>
          </p:nvPr>
        </p:nvSpPr>
        <p:spPr/>
        <p:txBody>
          <a:bodyPr/>
          <a:lstStyle/>
          <a:p>
            <a:r>
              <a:rPr lang="en-US" altLang="en-US" b="1" u="sng" smtClean="0"/>
              <a:t>Globalization of Culture </a:t>
            </a:r>
            <a:r>
              <a:rPr lang="en-US" altLang="en-US" smtClean="0"/>
              <a:t>– uniform global landscapes of material artifacts and cultural values</a:t>
            </a:r>
          </a:p>
          <a:p>
            <a:pPr lvl="1"/>
            <a:r>
              <a:rPr lang="en-US" altLang="en-US" smtClean="0"/>
              <a:t>Fast Food Restaurants</a:t>
            </a:r>
          </a:p>
          <a:p>
            <a:pPr lvl="1"/>
            <a:r>
              <a:rPr lang="en-US" altLang="en-US" smtClean="0"/>
              <a:t>Automobiles</a:t>
            </a:r>
          </a:p>
          <a:p>
            <a:pPr lvl="1"/>
            <a:r>
              <a:rPr lang="en-US" altLang="en-US" smtClean="0"/>
              <a:t>Retailers</a:t>
            </a:r>
          </a:p>
          <a:p>
            <a:pPr lvl="1"/>
            <a:r>
              <a:rPr lang="en-US" altLang="en-US" smtClean="0"/>
              <a:t>Television</a:t>
            </a:r>
          </a:p>
          <a:p>
            <a:pPr lvl="1"/>
            <a:endParaRPr lang="en-US" altLang="en-US" smtClean="0"/>
          </a:p>
          <a:p>
            <a:pPr lvl="1"/>
            <a:r>
              <a:rPr lang="en-US" altLang="en-US" b="1" u="sng" smtClean="0"/>
              <a:t>Placelessness</a:t>
            </a:r>
            <a:r>
              <a:rPr lang="en-US" altLang="en-US" smtClean="0"/>
              <a:t> (placeless) – having reduced diversity, significance, and a sense of place for people.</a:t>
            </a:r>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7523">
                                            <p:txEl>
                                              <p:pRg st="0" end="0"/>
                                            </p:txEl>
                                          </p:spTgt>
                                        </p:tgtEl>
                                        <p:attrNameLst>
                                          <p:attrName>style.visibility</p:attrName>
                                        </p:attrNameLst>
                                      </p:cBhvr>
                                      <p:to>
                                        <p:strVal val="visible"/>
                                      </p:to>
                                    </p:set>
                                    <p:animEffect transition="in" filter="wipe(down)">
                                      <p:cBhvr>
                                        <p:cTn id="7" dur="500"/>
                                        <p:tgtEl>
                                          <p:spTgt spid="1075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7523">
                                            <p:txEl>
                                              <p:pRg st="1" end="1"/>
                                            </p:txEl>
                                          </p:spTgt>
                                        </p:tgtEl>
                                        <p:attrNameLst>
                                          <p:attrName>style.visibility</p:attrName>
                                        </p:attrNameLst>
                                      </p:cBhvr>
                                      <p:to>
                                        <p:strVal val="visible"/>
                                      </p:to>
                                    </p:set>
                                    <p:animEffect transition="in" filter="wipe(down)">
                                      <p:cBhvr>
                                        <p:cTn id="12" dur="500"/>
                                        <p:tgtEl>
                                          <p:spTgt spid="10752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7523">
                                            <p:txEl>
                                              <p:pRg st="2" end="2"/>
                                            </p:txEl>
                                          </p:spTgt>
                                        </p:tgtEl>
                                        <p:attrNameLst>
                                          <p:attrName>style.visibility</p:attrName>
                                        </p:attrNameLst>
                                      </p:cBhvr>
                                      <p:to>
                                        <p:strVal val="visible"/>
                                      </p:to>
                                    </p:set>
                                    <p:animEffect transition="in" filter="wipe(down)">
                                      <p:cBhvr>
                                        <p:cTn id="17" dur="500"/>
                                        <p:tgtEl>
                                          <p:spTgt spid="10752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7523">
                                            <p:txEl>
                                              <p:pRg st="3" end="3"/>
                                            </p:txEl>
                                          </p:spTgt>
                                        </p:tgtEl>
                                        <p:attrNameLst>
                                          <p:attrName>style.visibility</p:attrName>
                                        </p:attrNameLst>
                                      </p:cBhvr>
                                      <p:to>
                                        <p:strVal val="visible"/>
                                      </p:to>
                                    </p:set>
                                    <p:animEffect transition="in" filter="wipe(down)">
                                      <p:cBhvr>
                                        <p:cTn id="22" dur="500"/>
                                        <p:tgtEl>
                                          <p:spTgt spid="10752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07523">
                                            <p:txEl>
                                              <p:pRg st="4" end="4"/>
                                            </p:txEl>
                                          </p:spTgt>
                                        </p:tgtEl>
                                        <p:attrNameLst>
                                          <p:attrName>style.visibility</p:attrName>
                                        </p:attrNameLst>
                                      </p:cBhvr>
                                      <p:to>
                                        <p:strVal val="visible"/>
                                      </p:to>
                                    </p:set>
                                    <p:animEffect transition="in" filter="wipe(down)">
                                      <p:cBhvr>
                                        <p:cTn id="27" dur="500"/>
                                        <p:tgtEl>
                                          <p:spTgt spid="10752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07523">
                                            <p:txEl>
                                              <p:pRg st="6" end="6"/>
                                            </p:txEl>
                                          </p:spTgt>
                                        </p:tgtEl>
                                        <p:attrNameLst>
                                          <p:attrName>style.visibility</p:attrName>
                                        </p:attrNameLst>
                                      </p:cBhvr>
                                      <p:to>
                                        <p:strVal val="visible"/>
                                      </p:to>
                                    </p:set>
                                    <p:animEffect transition="in" filter="wipe(down)">
                                      <p:cBhvr>
                                        <p:cTn id="32" dur="500"/>
                                        <p:tgtEl>
                                          <p:spTgt spid="10752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3" grpId="0" build="p" bldLvl="2"/>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a:xfrm>
            <a:off x="838200" y="274638"/>
            <a:ext cx="7848600" cy="792162"/>
          </a:xfrm>
        </p:spPr>
        <p:txBody>
          <a:bodyPr/>
          <a:lstStyle/>
          <a:p>
            <a:r>
              <a:rPr lang="en-US" altLang="en-US" sz="2400" smtClean="0"/>
              <a:t>5 Themes of Geography – Spatial Interaction or Movement</a:t>
            </a:r>
          </a:p>
        </p:txBody>
      </p:sp>
      <p:sp>
        <p:nvSpPr>
          <p:cNvPr id="4" name="Text Placeholder 3"/>
          <p:cNvSpPr>
            <a:spLocks noGrp="1"/>
          </p:cNvSpPr>
          <p:nvPr>
            <p:ph type="body" idx="1"/>
          </p:nvPr>
        </p:nvSpPr>
        <p:spPr/>
        <p:txBody>
          <a:bodyPr/>
          <a:lstStyle/>
          <a:p>
            <a:r>
              <a:rPr lang="en-US" altLang="en-US" smtClean="0"/>
              <a:t>United Kingdom</a:t>
            </a:r>
          </a:p>
        </p:txBody>
      </p:sp>
      <p:pic>
        <p:nvPicPr>
          <p:cNvPr id="65540" name="Content Placeholder 7" descr="mcdonalds.jpg"/>
          <p:cNvPicPr>
            <a:picLocks noGrp="1" noChangeAspect="1"/>
          </p:cNvPicPr>
          <p:nvPr>
            <p:ph sz="half" idx="2"/>
          </p:nvPr>
        </p:nvPicPr>
        <p:blipFill>
          <a:blip r:embed="rId2"/>
          <a:srcRect/>
          <a:stretch>
            <a:fillRect/>
          </a:stretch>
        </p:blipFill>
        <p:spPr>
          <a:xfrm>
            <a:off x="187325" y="2438400"/>
            <a:ext cx="4310063" cy="3657600"/>
          </a:xfrm>
          <a:effectLst>
            <a:outerShdw blurRad="292100" dist="139700" dir="2700000" algn="tl" rotWithShape="0">
              <a:srgbClr val="333333">
                <a:alpha val="65000"/>
              </a:srgbClr>
            </a:outerShdw>
          </a:effectLst>
        </p:spPr>
      </p:pic>
      <p:sp>
        <p:nvSpPr>
          <p:cNvPr id="6" name="Text Placeholder 5"/>
          <p:cNvSpPr>
            <a:spLocks noGrp="1"/>
          </p:cNvSpPr>
          <p:nvPr>
            <p:ph type="body" sz="quarter" idx="3"/>
          </p:nvPr>
        </p:nvSpPr>
        <p:spPr/>
        <p:txBody>
          <a:bodyPr/>
          <a:lstStyle/>
          <a:p>
            <a:r>
              <a:rPr lang="en-US" altLang="en-US" smtClean="0"/>
              <a:t>China</a:t>
            </a:r>
          </a:p>
        </p:txBody>
      </p:sp>
      <p:pic>
        <p:nvPicPr>
          <p:cNvPr id="65542" name="Content Placeholder 8" descr="48285734_mcdonald.jpg"/>
          <p:cNvPicPr>
            <a:picLocks noGrp="1" noChangeAspect="1"/>
          </p:cNvPicPr>
          <p:nvPr>
            <p:ph sz="quarter" idx="4"/>
          </p:nvPr>
        </p:nvPicPr>
        <p:blipFill>
          <a:blip r:embed="rId3"/>
          <a:srcRect/>
          <a:stretch>
            <a:fillRect/>
          </a:stretch>
        </p:blipFill>
        <p:spPr>
          <a:xfrm>
            <a:off x="4924425" y="2174875"/>
            <a:ext cx="3482975" cy="3951288"/>
          </a:xfrm>
          <a:effectLst>
            <a:outerShdw blurRad="292100" dist="139700" dir="2700000" algn="tl" rotWithShape="0">
              <a:srgbClr val="333333">
                <a:alpha val="65000"/>
              </a:srgbClr>
            </a:outerShdw>
          </a:effectLst>
        </p:spPr>
      </p:pic>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altLang="en-US" smtClean="0"/>
              <a:t>California</a:t>
            </a:r>
          </a:p>
        </p:txBody>
      </p:sp>
      <p:pic>
        <p:nvPicPr>
          <p:cNvPr id="66563" name="Content Placeholder 7" descr="1296800687_2e0a77bc73_o.jpg"/>
          <p:cNvPicPr>
            <a:picLocks noGrp="1" noChangeAspect="1"/>
          </p:cNvPicPr>
          <p:nvPr>
            <p:ph sz="half" idx="2"/>
          </p:nvPr>
        </p:nvPicPr>
        <p:blipFill>
          <a:blip r:embed="rId2"/>
          <a:srcRect/>
          <a:stretch>
            <a:fillRect/>
          </a:stretch>
        </p:blipFill>
        <p:spPr>
          <a:xfrm>
            <a:off x="457200" y="2806700"/>
            <a:ext cx="4040188" cy="2687638"/>
          </a:xfrm>
          <a:effectLst>
            <a:outerShdw blurRad="292100" dist="139700" dir="2700000" algn="tl" rotWithShape="0">
              <a:srgbClr val="333333">
                <a:alpha val="65000"/>
              </a:srgbClr>
            </a:outerShdw>
          </a:effectLst>
        </p:spPr>
      </p:pic>
      <p:sp>
        <p:nvSpPr>
          <p:cNvPr id="5" name="Text Placeholder 4"/>
          <p:cNvSpPr>
            <a:spLocks noGrp="1"/>
          </p:cNvSpPr>
          <p:nvPr>
            <p:ph type="body" sz="quarter" idx="3"/>
          </p:nvPr>
        </p:nvSpPr>
        <p:spPr/>
        <p:txBody>
          <a:bodyPr/>
          <a:lstStyle/>
          <a:p>
            <a:r>
              <a:rPr lang="en-US" altLang="en-US" smtClean="0"/>
              <a:t>Mississippi</a:t>
            </a:r>
          </a:p>
        </p:txBody>
      </p:sp>
      <p:pic>
        <p:nvPicPr>
          <p:cNvPr id="66565" name="Content Placeholder 8" descr="subdivision.jpg"/>
          <p:cNvPicPr>
            <a:picLocks noGrp="1" noChangeAspect="1"/>
          </p:cNvPicPr>
          <p:nvPr>
            <p:ph sz="quarter" idx="4"/>
          </p:nvPr>
        </p:nvPicPr>
        <p:blipFill>
          <a:blip r:embed="rId3"/>
          <a:srcRect/>
          <a:stretch>
            <a:fillRect/>
          </a:stretch>
        </p:blipFill>
        <p:spPr>
          <a:xfrm>
            <a:off x="4645025" y="2755900"/>
            <a:ext cx="4041775" cy="2789238"/>
          </a:xfrm>
          <a:effectLst>
            <a:outerShdw blurRad="292100" dist="139700" dir="2700000" algn="tl" rotWithShape="0">
              <a:srgbClr val="333333">
                <a:alpha val="65000"/>
              </a:srgbClr>
            </a:outerShdw>
          </a:effectLst>
        </p:spPr>
      </p:pic>
      <p:sp>
        <p:nvSpPr>
          <p:cNvPr id="71686" name="Title 1"/>
          <p:cNvSpPr>
            <a:spLocks noGrp="1"/>
          </p:cNvSpPr>
          <p:nvPr>
            <p:ph type="title"/>
          </p:nvPr>
        </p:nvSpPr>
        <p:spPr>
          <a:xfrm>
            <a:off x="838200" y="274638"/>
            <a:ext cx="7848600" cy="792162"/>
          </a:xfrm>
        </p:spPr>
        <p:txBody>
          <a:bodyPr/>
          <a:lstStyle/>
          <a:p>
            <a:r>
              <a:rPr lang="en-US" altLang="en-US" sz="2400" smtClean="0"/>
              <a:t>5 Themes of Geography – Spatial Interaction or Movement</a:t>
            </a:r>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checkerboard(across)">
                                      <p:cBhvr>
                                        <p:cTn id="1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Content Placeholder 7"/>
          <p:cNvSpPr>
            <a:spLocks noGrp="1"/>
          </p:cNvSpPr>
          <p:nvPr>
            <p:ph idx="1"/>
          </p:nvPr>
        </p:nvSpPr>
        <p:spPr/>
        <p:txBody>
          <a:bodyPr/>
          <a:lstStyle/>
          <a:p>
            <a:pPr>
              <a:defRPr/>
            </a:pPr>
            <a:r>
              <a:rPr lang="en-US" altLang="en-US" b="1" u="sng" dirty="0" smtClean="0"/>
              <a:t>Spatial Distribution </a:t>
            </a:r>
            <a:r>
              <a:rPr lang="en-US" altLang="en-US" dirty="0" smtClean="0"/>
              <a:t>– arrangement of phenomenon across Earth’s surface</a:t>
            </a:r>
          </a:p>
          <a:p>
            <a:pPr marL="0" indent="0">
              <a:buFontTx/>
              <a:buNone/>
              <a:defRPr/>
            </a:pPr>
            <a:endParaRPr lang="en-US" altLang="en-US" dirty="0" smtClean="0"/>
          </a:p>
          <a:p>
            <a:pPr>
              <a:defRPr/>
            </a:pPr>
            <a:r>
              <a:rPr lang="en-US" altLang="en-US" dirty="0" smtClean="0"/>
              <a:t>Three main parts of distribution:</a:t>
            </a:r>
          </a:p>
          <a:p>
            <a:pPr lvl="1">
              <a:defRPr/>
            </a:pPr>
            <a:endParaRPr lang="en-US" altLang="en-US" dirty="0" smtClean="0"/>
          </a:p>
          <a:p>
            <a:pPr lvl="1">
              <a:defRPr/>
            </a:pPr>
            <a:r>
              <a:rPr lang="en-US" altLang="en-US" dirty="0" smtClean="0"/>
              <a:t>Density</a:t>
            </a:r>
          </a:p>
          <a:p>
            <a:pPr lvl="1">
              <a:defRPr/>
            </a:pPr>
            <a:r>
              <a:rPr lang="en-US" altLang="en-US" dirty="0" smtClean="0"/>
              <a:t>Concentration</a:t>
            </a:r>
          </a:p>
          <a:p>
            <a:pPr lvl="1">
              <a:defRPr/>
            </a:pPr>
            <a:r>
              <a:rPr lang="en-US" altLang="en-US" dirty="0" smtClean="0"/>
              <a:t>Pattern</a:t>
            </a:r>
          </a:p>
        </p:txBody>
      </p:sp>
      <p:sp>
        <p:nvSpPr>
          <p:cNvPr id="72707" name="Title 1"/>
          <p:cNvSpPr>
            <a:spLocks noGrp="1"/>
          </p:cNvSpPr>
          <p:nvPr>
            <p:ph type="title"/>
          </p:nvPr>
        </p:nvSpPr>
        <p:spPr/>
        <p:txBody>
          <a:bodyPr/>
          <a:lstStyle/>
          <a:p>
            <a:r>
              <a:rPr lang="en-US" altLang="en-US" sz="2400" smtClean="0"/>
              <a:t>5 Themes of Geography – Spatial Interaction or Movement</a:t>
            </a:r>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0594">
                                            <p:txEl>
                                              <p:pRg st="0" end="0"/>
                                            </p:txEl>
                                          </p:spTgt>
                                        </p:tgtEl>
                                        <p:attrNameLst>
                                          <p:attrName>style.visibility</p:attrName>
                                        </p:attrNameLst>
                                      </p:cBhvr>
                                      <p:to>
                                        <p:strVal val="visible"/>
                                      </p:to>
                                    </p:set>
                                    <p:animEffect transition="in" filter="wipe(down)">
                                      <p:cBhvr>
                                        <p:cTn id="7" dur="500"/>
                                        <p:tgtEl>
                                          <p:spTgt spid="11059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0594">
                                            <p:txEl>
                                              <p:pRg st="2" end="2"/>
                                            </p:txEl>
                                          </p:spTgt>
                                        </p:tgtEl>
                                        <p:attrNameLst>
                                          <p:attrName>style.visibility</p:attrName>
                                        </p:attrNameLst>
                                      </p:cBhvr>
                                      <p:to>
                                        <p:strVal val="visible"/>
                                      </p:to>
                                    </p:set>
                                    <p:animEffect transition="in" filter="wipe(down)">
                                      <p:cBhvr>
                                        <p:cTn id="12" dur="500"/>
                                        <p:tgtEl>
                                          <p:spTgt spid="110594">
                                            <p:txEl>
                                              <p:pRg st="2" end="2"/>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10594">
                                            <p:txEl>
                                              <p:pRg st="4" end="4"/>
                                            </p:txEl>
                                          </p:spTgt>
                                        </p:tgtEl>
                                        <p:attrNameLst>
                                          <p:attrName>style.visibility</p:attrName>
                                        </p:attrNameLst>
                                      </p:cBhvr>
                                      <p:to>
                                        <p:strVal val="visible"/>
                                      </p:to>
                                    </p:set>
                                    <p:animEffect transition="in" filter="wipe(down)">
                                      <p:cBhvr>
                                        <p:cTn id="15" dur="500"/>
                                        <p:tgtEl>
                                          <p:spTgt spid="110594">
                                            <p:txEl>
                                              <p:pRg st="4" end="4"/>
                                            </p:tx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0594">
                                            <p:txEl>
                                              <p:pRg st="5" end="5"/>
                                            </p:txEl>
                                          </p:spTgt>
                                        </p:tgtEl>
                                        <p:attrNameLst>
                                          <p:attrName>style.visibility</p:attrName>
                                        </p:attrNameLst>
                                      </p:cBhvr>
                                      <p:to>
                                        <p:strVal val="visible"/>
                                      </p:to>
                                    </p:set>
                                    <p:animEffect transition="in" filter="wipe(down)">
                                      <p:cBhvr>
                                        <p:cTn id="18" dur="500"/>
                                        <p:tgtEl>
                                          <p:spTgt spid="110594">
                                            <p:txEl>
                                              <p:pRg st="5" end="5"/>
                                            </p:txEl>
                                          </p:spTgt>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10594">
                                            <p:txEl>
                                              <p:pRg st="6" end="6"/>
                                            </p:txEl>
                                          </p:spTgt>
                                        </p:tgtEl>
                                        <p:attrNameLst>
                                          <p:attrName>style.visibility</p:attrName>
                                        </p:attrNameLst>
                                      </p:cBhvr>
                                      <p:to>
                                        <p:strVal val="visible"/>
                                      </p:to>
                                    </p:set>
                                    <p:animEffect transition="in" filter="wipe(down)">
                                      <p:cBhvr>
                                        <p:cTn id="21" dur="500"/>
                                        <p:tgtEl>
                                          <p:spTgt spid="11059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4"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Content Placeholder 2"/>
          <p:cNvSpPr>
            <a:spLocks noGrp="1"/>
          </p:cNvSpPr>
          <p:nvPr>
            <p:ph idx="1"/>
          </p:nvPr>
        </p:nvSpPr>
        <p:spPr/>
        <p:txBody>
          <a:bodyPr/>
          <a:lstStyle/>
          <a:p>
            <a:r>
              <a:rPr lang="en-US" altLang="en-US" b="1" u="sng" smtClean="0"/>
              <a:t>Density</a:t>
            </a:r>
            <a:r>
              <a:rPr lang="en-US" altLang="en-US" smtClean="0"/>
              <a:t> – the frequency with which something occurs in space</a:t>
            </a:r>
          </a:p>
          <a:p>
            <a:endParaRPr lang="en-US" altLang="en-US" smtClean="0"/>
          </a:p>
          <a:p>
            <a:r>
              <a:rPr lang="en-US" altLang="en-US" b="1" u="sng" smtClean="0"/>
              <a:t>Arithmetic Density </a:t>
            </a:r>
            <a:r>
              <a:rPr lang="en-US" altLang="en-US" smtClean="0"/>
              <a:t>– the total number of objects in an area</a:t>
            </a:r>
          </a:p>
          <a:p>
            <a:pPr lvl="1"/>
            <a:r>
              <a:rPr lang="en-US" altLang="en-US" smtClean="0"/>
              <a:t>Two parts:  number of item being measured and land area</a:t>
            </a:r>
          </a:p>
          <a:p>
            <a:pPr lvl="1"/>
            <a:r>
              <a:rPr lang="en-US" altLang="en-US" smtClean="0"/>
              <a:t>Used for population</a:t>
            </a:r>
          </a:p>
          <a:p>
            <a:pPr lvl="1"/>
            <a:r>
              <a:rPr lang="en-US" altLang="en-US" smtClean="0"/>
              <a:t>Large population does not mean high densities</a:t>
            </a:r>
          </a:p>
        </p:txBody>
      </p:sp>
      <p:sp>
        <p:nvSpPr>
          <p:cNvPr id="73731" name="Title 1"/>
          <p:cNvSpPr>
            <a:spLocks noGrp="1"/>
          </p:cNvSpPr>
          <p:nvPr>
            <p:ph type="title"/>
          </p:nvPr>
        </p:nvSpPr>
        <p:spPr/>
        <p:txBody>
          <a:bodyPr/>
          <a:lstStyle/>
          <a:p>
            <a:r>
              <a:rPr lang="en-US" altLang="en-US" sz="2400" smtClean="0"/>
              <a:t>5 Themes of Geography – Spatial Interaction or Movement</a:t>
            </a:r>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1618">
                                            <p:txEl>
                                              <p:pRg st="0" end="0"/>
                                            </p:txEl>
                                          </p:spTgt>
                                        </p:tgtEl>
                                        <p:attrNameLst>
                                          <p:attrName>style.visibility</p:attrName>
                                        </p:attrNameLst>
                                      </p:cBhvr>
                                      <p:to>
                                        <p:strVal val="visible"/>
                                      </p:to>
                                    </p:set>
                                    <p:animEffect transition="in" filter="wipe(down)">
                                      <p:cBhvr>
                                        <p:cTn id="7" dur="500"/>
                                        <p:tgtEl>
                                          <p:spTgt spid="11161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1618">
                                            <p:txEl>
                                              <p:pRg st="2" end="2"/>
                                            </p:txEl>
                                          </p:spTgt>
                                        </p:tgtEl>
                                        <p:attrNameLst>
                                          <p:attrName>style.visibility</p:attrName>
                                        </p:attrNameLst>
                                      </p:cBhvr>
                                      <p:to>
                                        <p:strVal val="visible"/>
                                      </p:to>
                                    </p:set>
                                    <p:animEffect transition="in" filter="wipe(down)">
                                      <p:cBhvr>
                                        <p:cTn id="12" dur="500"/>
                                        <p:tgtEl>
                                          <p:spTgt spid="111618">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1618">
                                            <p:txEl>
                                              <p:pRg st="3" end="3"/>
                                            </p:txEl>
                                          </p:spTgt>
                                        </p:tgtEl>
                                        <p:attrNameLst>
                                          <p:attrName>style.visibility</p:attrName>
                                        </p:attrNameLst>
                                      </p:cBhvr>
                                      <p:to>
                                        <p:strVal val="visible"/>
                                      </p:to>
                                    </p:set>
                                    <p:animEffect transition="in" filter="wipe(down)">
                                      <p:cBhvr>
                                        <p:cTn id="17" dur="500"/>
                                        <p:tgtEl>
                                          <p:spTgt spid="111618">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11618">
                                            <p:txEl>
                                              <p:pRg st="4" end="4"/>
                                            </p:txEl>
                                          </p:spTgt>
                                        </p:tgtEl>
                                        <p:attrNameLst>
                                          <p:attrName>style.visibility</p:attrName>
                                        </p:attrNameLst>
                                      </p:cBhvr>
                                      <p:to>
                                        <p:strVal val="visible"/>
                                      </p:to>
                                    </p:set>
                                    <p:animEffect transition="in" filter="wipe(down)">
                                      <p:cBhvr>
                                        <p:cTn id="22" dur="500"/>
                                        <p:tgtEl>
                                          <p:spTgt spid="111618">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11618">
                                            <p:txEl>
                                              <p:pRg st="5" end="5"/>
                                            </p:txEl>
                                          </p:spTgt>
                                        </p:tgtEl>
                                        <p:attrNameLst>
                                          <p:attrName>style.visibility</p:attrName>
                                        </p:attrNameLst>
                                      </p:cBhvr>
                                      <p:to>
                                        <p:strVal val="visible"/>
                                      </p:to>
                                    </p:set>
                                    <p:animEffect transition="in" filter="wipe(down)">
                                      <p:cBhvr>
                                        <p:cTn id="27" dur="500"/>
                                        <p:tgtEl>
                                          <p:spTgt spid="11161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18" grpId="0" build="p" bldLvl="2"/>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Content Placeholder 2"/>
          <p:cNvSpPr>
            <a:spLocks noGrp="1"/>
          </p:cNvSpPr>
          <p:nvPr>
            <p:ph idx="1"/>
          </p:nvPr>
        </p:nvSpPr>
        <p:spPr/>
        <p:txBody>
          <a:bodyPr/>
          <a:lstStyle/>
          <a:p>
            <a:r>
              <a:rPr lang="en-US" altLang="en-US" b="1" u="sng" smtClean="0"/>
              <a:t>Concentration</a:t>
            </a:r>
            <a:r>
              <a:rPr lang="en-US" altLang="en-US" smtClean="0"/>
              <a:t> – the extent of a feature’s spread over space</a:t>
            </a:r>
          </a:p>
          <a:p>
            <a:pPr lvl="1"/>
            <a:r>
              <a:rPr lang="en-US" altLang="en-US" b="1" smtClean="0"/>
              <a:t>Clustered</a:t>
            </a:r>
            <a:r>
              <a:rPr lang="en-US" altLang="en-US" smtClean="0"/>
              <a:t> – objects in an area that are close together</a:t>
            </a:r>
          </a:p>
          <a:p>
            <a:pPr lvl="1"/>
            <a:r>
              <a:rPr lang="en-US" altLang="en-US" b="1" smtClean="0"/>
              <a:t>Dispersed</a:t>
            </a:r>
            <a:r>
              <a:rPr lang="en-US" altLang="en-US" smtClean="0"/>
              <a:t> – objects in an area that are far apart</a:t>
            </a:r>
          </a:p>
          <a:p>
            <a:pPr lvl="1"/>
            <a:endParaRPr lang="en-US" altLang="en-US" smtClean="0"/>
          </a:p>
          <a:p>
            <a:r>
              <a:rPr lang="en-US" altLang="en-US" smtClean="0"/>
              <a:t>What is the difference between concentration and density?</a:t>
            </a:r>
          </a:p>
        </p:txBody>
      </p:sp>
      <p:sp>
        <p:nvSpPr>
          <p:cNvPr id="74755" name="Title 1"/>
          <p:cNvSpPr>
            <a:spLocks noGrp="1"/>
          </p:cNvSpPr>
          <p:nvPr>
            <p:ph type="title"/>
          </p:nvPr>
        </p:nvSpPr>
        <p:spPr/>
        <p:txBody>
          <a:bodyPr/>
          <a:lstStyle/>
          <a:p>
            <a:r>
              <a:rPr lang="en-US" altLang="en-US" sz="2400" smtClean="0"/>
              <a:t>5 Themes of Geography – Spatial Interaction or Movement</a:t>
            </a:r>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3666">
                                            <p:txEl>
                                              <p:pRg st="0" end="0"/>
                                            </p:txEl>
                                          </p:spTgt>
                                        </p:tgtEl>
                                        <p:attrNameLst>
                                          <p:attrName>style.visibility</p:attrName>
                                        </p:attrNameLst>
                                      </p:cBhvr>
                                      <p:to>
                                        <p:strVal val="visible"/>
                                      </p:to>
                                    </p:set>
                                    <p:animEffect transition="in" filter="wipe(down)">
                                      <p:cBhvr>
                                        <p:cTn id="7" dur="500"/>
                                        <p:tgtEl>
                                          <p:spTgt spid="11366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3666">
                                            <p:txEl>
                                              <p:pRg st="1" end="1"/>
                                            </p:txEl>
                                          </p:spTgt>
                                        </p:tgtEl>
                                        <p:attrNameLst>
                                          <p:attrName>style.visibility</p:attrName>
                                        </p:attrNameLst>
                                      </p:cBhvr>
                                      <p:to>
                                        <p:strVal val="visible"/>
                                      </p:to>
                                    </p:set>
                                    <p:animEffect transition="in" filter="wipe(down)">
                                      <p:cBhvr>
                                        <p:cTn id="12" dur="500"/>
                                        <p:tgtEl>
                                          <p:spTgt spid="11366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3666">
                                            <p:txEl>
                                              <p:pRg st="2" end="2"/>
                                            </p:txEl>
                                          </p:spTgt>
                                        </p:tgtEl>
                                        <p:attrNameLst>
                                          <p:attrName>style.visibility</p:attrName>
                                        </p:attrNameLst>
                                      </p:cBhvr>
                                      <p:to>
                                        <p:strVal val="visible"/>
                                      </p:to>
                                    </p:set>
                                    <p:animEffect transition="in" filter="wipe(down)">
                                      <p:cBhvr>
                                        <p:cTn id="17" dur="500"/>
                                        <p:tgtEl>
                                          <p:spTgt spid="11366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13666">
                                            <p:txEl>
                                              <p:pRg st="4" end="4"/>
                                            </p:txEl>
                                          </p:spTgt>
                                        </p:tgtEl>
                                        <p:attrNameLst>
                                          <p:attrName>style.visibility</p:attrName>
                                        </p:attrNameLst>
                                      </p:cBhvr>
                                      <p:to>
                                        <p:strVal val="visible"/>
                                      </p:to>
                                    </p:set>
                                    <p:animEffect transition="in" filter="wipe(down)">
                                      <p:cBhvr>
                                        <p:cTn id="22" dur="500"/>
                                        <p:tgtEl>
                                          <p:spTgt spid="11366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6" grpId="0" build="p" bldLvl="2"/>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Content Placeholder 2"/>
          <p:cNvSpPr>
            <a:spLocks noGrp="1"/>
          </p:cNvSpPr>
          <p:nvPr>
            <p:ph idx="1"/>
          </p:nvPr>
        </p:nvSpPr>
        <p:spPr/>
        <p:txBody>
          <a:bodyPr/>
          <a:lstStyle/>
          <a:p>
            <a:r>
              <a:rPr lang="en-US" altLang="en-US" b="1" u="sng" smtClean="0"/>
              <a:t>Physiological density </a:t>
            </a:r>
            <a:r>
              <a:rPr lang="en-US" altLang="en-US" smtClean="0"/>
              <a:t>– the number of persons per unit of area suitable for agriculture</a:t>
            </a:r>
          </a:p>
          <a:p>
            <a:endParaRPr lang="en-US" altLang="en-US" b="1" u="sng" smtClean="0"/>
          </a:p>
          <a:p>
            <a:r>
              <a:rPr lang="en-US" altLang="en-US" b="1" u="sng" smtClean="0"/>
              <a:t>Agricultural density </a:t>
            </a:r>
            <a:r>
              <a:rPr lang="en-US" altLang="en-US" smtClean="0"/>
              <a:t>– the number of farmers per unit of area of farmland</a:t>
            </a:r>
          </a:p>
          <a:p>
            <a:endParaRPr lang="en-US" altLang="en-US" smtClean="0"/>
          </a:p>
          <a:p>
            <a:r>
              <a:rPr lang="en-US" altLang="en-US" smtClean="0"/>
              <a:t>Almost anything can be measured by density</a:t>
            </a:r>
          </a:p>
        </p:txBody>
      </p:sp>
      <p:sp>
        <p:nvSpPr>
          <p:cNvPr id="98307" name="Title 1"/>
          <p:cNvSpPr>
            <a:spLocks noGrp="1"/>
          </p:cNvSpPr>
          <p:nvPr>
            <p:ph type="title"/>
          </p:nvPr>
        </p:nvSpPr>
        <p:spPr/>
        <p:txBody>
          <a:bodyPr/>
          <a:lstStyle/>
          <a:p>
            <a:r>
              <a:rPr lang="en-US" altLang="en-US" sz="2400" smtClean="0"/>
              <a:t>5 Themes of Geography – Spatial Interaction or Movement</a:t>
            </a:r>
          </a:p>
        </p:txBody>
      </p:sp>
    </p:spTree>
    <p:extLst>
      <p:ext uri="{BB962C8B-B14F-4D97-AF65-F5344CB8AC3E}">
        <p14:creationId xmlns:p14="http://schemas.microsoft.com/office/powerpoint/2010/main" val="3813029998"/>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2642">
                                            <p:txEl>
                                              <p:pRg st="0" end="0"/>
                                            </p:txEl>
                                          </p:spTgt>
                                        </p:tgtEl>
                                        <p:attrNameLst>
                                          <p:attrName>style.visibility</p:attrName>
                                        </p:attrNameLst>
                                      </p:cBhvr>
                                      <p:to>
                                        <p:strVal val="visible"/>
                                      </p:to>
                                    </p:set>
                                    <p:animEffect transition="in" filter="wipe(down)">
                                      <p:cBhvr>
                                        <p:cTn id="7" dur="500"/>
                                        <p:tgtEl>
                                          <p:spTgt spid="11264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2642">
                                            <p:txEl>
                                              <p:pRg st="2" end="2"/>
                                            </p:txEl>
                                          </p:spTgt>
                                        </p:tgtEl>
                                        <p:attrNameLst>
                                          <p:attrName>style.visibility</p:attrName>
                                        </p:attrNameLst>
                                      </p:cBhvr>
                                      <p:to>
                                        <p:strVal val="visible"/>
                                      </p:to>
                                    </p:set>
                                    <p:animEffect transition="in" filter="wipe(down)">
                                      <p:cBhvr>
                                        <p:cTn id="12" dur="500"/>
                                        <p:tgtEl>
                                          <p:spTgt spid="112642">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2642">
                                            <p:txEl>
                                              <p:pRg st="4" end="4"/>
                                            </p:txEl>
                                          </p:spTgt>
                                        </p:tgtEl>
                                        <p:attrNameLst>
                                          <p:attrName>style.visibility</p:attrName>
                                        </p:attrNameLst>
                                      </p:cBhvr>
                                      <p:to>
                                        <p:strVal val="visible"/>
                                      </p:to>
                                    </p:set>
                                    <p:animEffect transition="in" filter="wipe(down)">
                                      <p:cBhvr>
                                        <p:cTn id="17" dur="500"/>
                                        <p:tgtEl>
                                          <p:spTgt spid="11264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endParaRPr lang="en-US" altLang="en-US" smtClean="0"/>
          </a:p>
        </p:txBody>
      </p:sp>
      <p:pic>
        <p:nvPicPr>
          <p:cNvPr id="28675"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0" y="23813"/>
            <a:ext cx="9144000" cy="6681787"/>
          </a:xfrm>
        </p:spPr>
      </p:pic>
    </p:spTree>
  </p:cSld>
  <p:clrMapOvr>
    <a:masterClrMapping/>
  </p:clrMapOvr>
  <p:transition spd="slow">
    <p:blinds dir="ver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Content Placeholder 2"/>
          <p:cNvSpPr>
            <a:spLocks noGrp="1"/>
          </p:cNvSpPr>
          <p:nvPr>
            <p:ph idx="1"/>
          </p:nvPr>
        </p:nvSpPr>
        <p:spPr/>
        <p:txBody>
          <a:bodyPr/>
          <a:lstStyle/>
          <a:p>
            <a:r>
              <a:rPr lang="en-US" altLang="en-US" b="1" u="sng" smtClean="0"/>
              <a:t>Concentration</a:t>
            </a:r>
            <a:r>
              <a:rPr lang="en-US" altLang="en-US" smtClean="0"/>
              <a:t> – the extent of a feature’s spread over space</a:t>
            </a:r>
          </a:p>
          <a:p>
            <a:pPr lvl="1"/>
            <a:r>
              <a:rPr lang="en-US" altLang="en-US" b="1" smtClean="0"/>
              <a:t>Clustered</a:t>
            </a:r>
            <a:r>
              <a:rPr lang="en-US" altLang="en-US" smtClean="0"/>
              <a:t> – objects in an area that are close together</a:t>
            </a:r>
          </a:p>
          <a:p>
            <a:pPr lvl="1"/>
            <a:r>
              <a:rPr lang="en-US" altLang="en-US" b="1" smtClean="0"/>
              <a:t>Dispersed</a:t>
            </a:r>
            <a:r>
              <a:rPr lang="en-US" altLang="en-US" smtClean="0"/>
              <a:t> – objects in an area that are far apart</a:t>
            </a:r>
          </a:p>
          <a:p>
            <a:pPr lvl="1"/>
            <a:endParaRPr lang="en-US" altLang="en-US" smtClean="0"/>
          </a:p>
          <a:p>
            <a:r>
              <a:rPr lang="en-US" altLang="en-US" smtClean="0"/>
              <a:t>What is the difference between concentration and density?</a:t>
            </a:r>
          </a:p>
        </p:txBody>
      </p:sp>
      <p:sp>
        <p:nvSpPr>
          <p:cNvPr id="99331" name="Title 1"/>
          <p:cNvSpPr>
            <a:spLocks noGrp="1"/>
          </p:cNvSpPr>
          <p:nvPr>
            <p:ph type="title"/>
          </p:nvPr>
        </p:nvSpPr>
        <p:spPr/>
        <p:txBody>
          <a:bodyPr/>
          <a:lstStyle/>
          <a:p>
            <a:r>
              <a:rPr lang="en-US" altLang="en-US" sz="2400" smtClean="0"/>
              <a:t>5 Themes of Geography – Spatial Interaction or Movement</a:t>
            </a:r>
          </a:p>
        </p:txBody>
      </p:sp>
    </p:spTree>
    <p:extLst>
      <p:ext uri="{BB962C8B-B14F-4D97-AF65-F5344CB8AC3E}">
        <p14:creationId xmlns:p14="http://schemas.microsoft.com/office/powerpoint/2010/main" val="3112340192"/>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3666">
                                            <p:txEl>
                                              <p:pRg st="0" end="0"/>
                                            </p:txEl>
                                          </p:spTgt>
                                        </p:tgtEl>
                                        <p:attrNameLst>
                                          <p:attrName>style.visibility</p:attrName>
                                        </p:attrNameLst>
                                      </p:cBhvr>
                                      <p:to>
                                        <p:strVal val="visible"/>
                                      </p:to>
                                    </p:set>
                                    <p:animEffect transition="in" filter="wipe(down)">
                                      <p:cBhvr>
                                        <p:cTn id="7" dur="500"/>
                                        <p:tgtEl>
                                          <p:spTgt spid="11366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3666">
                                            <p:txEl>
                                              <p:pRg st="1" end="1"/>
                                            </p:txEl>
                                          </p:spTgt>
                                        </p:tgtEl>
                                        <p:attrNameLst>
                                          <p:attrName>style.visibility</p:attrName>
                                        </p:attrNameLst>
                                      </p:cBhvr>
                                      <p:to>
                                        <p:strVal val="visible"/>
                                      </p:to>
                                    </p:set>
                                    <p:animEffect transition="in" filter="wipe(down)">
                                      <p:cBhvr>
                                        <p:cTn id="12" dur="500"/>
                                        <p:tgtEl>
                                          <p:spTgt spid="11366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3666">
                                            <p:txEl>
                                              <p:pRg st="2" end="2"/>
                                            </p:txEl>
                                          </p:spTgt>
                                        </p:tgtEl>
                                        <p:attrNameLst>
                                          <p:attrName>style.visibility</p:attrName>
                                        </p:attrNameLst>
                                      </p:cBhvr>
                                      <p:to>
                                        <p:strVal val="visible"/>
                                      </p:to>
                                    </p:set>
                                    <p:animEffect transition="in" filter="wipe(down)">
                                      <p:cBhvr>
                                        <p:cTn id="17" dur="500"/>
                                        <p:tgtEl>
                                          <p:spTgt spid="11366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13666">
                                            <p:txEl>
                                              <p:pRg st="4" end="4"/>
                                            </p:txEl>
                                          </p:spTgt>
                                        </p:tgtEl>
                                        <p:attrNameLst>
                                          <p:attrName>style.visibility</p:attrName>
                                        </p:attrNameLst>
                                      </p:cBhvr>
                                      <p:to>
                                        <p:strVal val="visible"/>
                                      </p:to>
                                    </p:set>
                                    <p:animEffect transition="in" filter="wipe(down)">
                                      <p:cBhvr>
                                        <p:cTn id="22" dur="500"/>
                                        <p:tgtEl>
                                          <p:spTgt spid="11366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6" grpId="0" build="p" bldLvl="2"/>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altLang="en-US" smtClean="0"/>
              <a:t>Density vs. Concentration</a:t>
            </a:r>
          </a:p>
        </p:txBody>
      </p:sp>
      <p:sp>
        <p:nvSpPr>
          <p:cNvPr id="75779" name="Content Placeholder 2"/>
          <p:cNvSpPr>
            <a:spLocks noGrp="1"/>
          </p:cNvSpPr>
          <p:nvPr>
            <p:ph idx="1"/>
          </p:nvPr>
        </p:nvSpPr>
        <p:spPr/>
        <p:txBody>
          <a:bodyPr/>
          <a:lstStyle/>
          <a:p>
            <a:r>
              <a:rPr lang="en-US" altLang="en-US" smtClean="0"/>
              <a:t>USA = 313.9 million people (2012)</a:t>
            </a:r>
          </a:p>
          <a:p>
            <a:r>
              <a:rPr lang="en-US" altLang="en-US" smtClean="0"/>
              <a:t>33 people per square kilometer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317343"/>
            <a:ext cx="8077200" cy="4379745"/>
          </a:xfrm>
          <a:prstGeom prst="rect">
            <a:avLst/>
          </a:prstGeom>
          <a:ln>
            <a:noFill/>
          </a:ln>
          <a:effectLst>
            <a:softEdge rad="112500"/>
          </a:effectLst>
        </p:spPr>
      </p:pic>
    </p:spTree>
  </p:cSld>
  <p:clrMapOvr>
    <a:masterClrMapping/>
  </p:clrMapOvr>
  <p:transition spd="slow">
    <p:blinds dir="vert"/>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p:txBody>
          <a:bodyPr/>
          <a:lstStyle/>
          <a:p>
            <a:r>
              <a:rPr lang="en-US" altLang="en-US" smtClean="0"/>
              <a:t>Density vs. Concentration</a:t>
            </a:r>
          </a:p>
        </p:txBody>
      </p:sp>
      <p:sp>
        <p:nvSpPr>
          <p:cNvPr id="76803" name="Content Placeholder 2"/>
          <p:cNvSpPr>
            <a:spLocks noGrp="1"/>
          </p:cNvSpPr>
          <p:nvPr>
            <p:ph idx="1"/>
          </p:nvPr>
        </p:nvSpPr>
        <p:spPr/>
        <p:txBody>
          <a:bodyPr/>
          <a:lstStyle/>
          <a:p>
            <a:r>
              <a:rPr lang="en-US" altLang="en-US" smtClean="0"/>
              <a:t>Australia = 23.1 million</a:t>
            </a:r>
          </a:p>
          <a:p>
            <a:r>
              <a:rPr lang="en-US" altLang="en-US" smtClean="0"/>
              <a:t>2.9 people per square kilometer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2209800"/>
            <a:ext cx="6248400" cy="4366098"/>
          </a:xfrm>
          <a:prstGeom prst="rect">
            <a:avLst/>
          </a:prstGeom>
          <a:ln>
            <a:noFill/>
          </a:ln>
          <a:effectLst>
            <a:softEdge rad="112500"/>
          </a:effectLst>
        </p:spPr>
      </p:pic>
    </p:spTree>
  </p:cSld>
  <p:clrMapOvr>
    <a:masterClrMapping/>
  </p:clrMapOvr>
  <p:transition spd="slow">
    <p:blinds dir="vert"/>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p:txBody>
          <a:bodyPr/>
          <a:lstStyle/>
          <a:p>
            <a:r>
              <a:rPr lang="en-US" altLang="en-US" sz="2400" smtClean="0"/>
              <a:t>5 Themes of Geography – Spatial Interaction or Movement</a:t>
            </a:r>
          </a:p>
        </p:txBody>
      </p:sp>
      <p:sp>
        <p:nvSpPr>
          <p:cNvPr id="114691" name="Content Placeholder 9"/>
          <p:cNvSpPr>
            <a:spLocks noGrp="1"/>
          </p:cNvSpPr>
          <p:nvPr>
            <p:ph idx="1"/>
          </p:nvPr>
        </p:nvSpPr>
        <p:spPr/>
        <p:txBody>
          <a:bodyPr/>
          <a:lstStyle/>
          <a:p>
            <a:r>
              <a:rPr lang="en-US" altLang="en-US" b="1" u="sng" dirty="0" smtClean="0"/>
              <a:t>Pattern</a:t>
            </a:r>
            <a:r>
              <a:rPr lang="en-US" altLang="en-US" dirty="0" smtClean="0"/>
              <a:t> – the geometric arrangement of objects in space.</a:t>
            </a:r>
          </a:p>
          <a:p>
            <a:endParaRPr lang="en-US" altLang="en-US" dirty="0" smtClean="0"/>
          </a:p>
          <a:p>
            <a:pPr lvl="1"/>
            <a:r>
              <a:rPr lang="en-US" altLang="en-US" b="1" dirty="0" smtClean="0"/>
              <a:t>Geometric Patterns </a:t>
            </a:r>
            <a:r>
              <a:rPr lang="en-US" altLang="en-US" dirty="0" smtClean="0"/>
              <a:t>– i.e. subdivisions, linear</a:t>
            </a:r>
          </a:p>
          <a:p>
            <a:pPr lvl="2"/>
            <a:r>
              <a:rPr lang="en-US" altLang="en-US" dirty="0" smtClean="0"/>
              <a:t>example: US Land Ordinance of 1785</a:t>
            </a:r>
          </a:p>
          <a:p>
            <a:pPr lvl="1"/>
            <a:endParaRPr lang="en-US" altLang="en-US" dirty="0" smtClean="0"/>
          </a:p>
          <a:p>
            <a:pPr lvl="1"/>
            <a:r>
              <a:rPr lang="en-US" altLang="en-US" b="1" dirty="0" smtClean="0"/>
              <a:t>Irregular patterns </a:t>
            </a:r>
            <a:r>
              <a:rPr lang="en-US" altLang="en-US" dirty="0" smtClean="0"/>
              <a:t>– anomalies</a:t>
            </a:r>
          </a:p>
          <a:p>
            <a:pPr lvl="1"/>
            <a:endParaRPr lang="en-US" altLang="en-US" dirty="0" smtClean="0"/>
          </a:p>
          <a:p>
            <a:pPr lvl="1"/>
            <a:endParaRPr lang="en-US" altLang="en-US" dirty="0" smtClean="0"/>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4691">
                                            <p:txEl>
                                              <p:pRg st="0" end="0"/>
                                            </p:txEl>
                                          </p:spTgt>
                                        </p:tgtEl>
                                        <p:attrNameLst>
                                          <p:attrName>style.visibility</p:attrName>
                                        </p:attrNameLst>
                                      </p:cBhvr>
                                      <p:to>
                                        <p:strVal val="visible"/>
                                      </p:to>
                                    </p:set>
                                    <p:animEffect transition="in" filter="wipe(down)">
                                      <p:cBhvr>
                                        <p:cTn id="7" dur="500"/>
                                        <p:tgtEl>
                                          <p:spTgt spid="1146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4691">
                                            <p:txEl>
                                              <p:pRg st="2" end="2"/>
                                            </p:txEl>
                                          </p:spTgt>
                                        </p:tgtEl>
                                        <p:attrNameLst>
                                          <p:attrName>style.visibility</p:attrName>
                                        </p:attrNameLst>
                                      </p:cBhvr>
                                      <p:to>
                                        <p:strVal val="visible"/>
                                      </p:to>
                                    </p:set>
                                    <p:animEffect transition="in" filter="wipe(down)">
                                      <p:cBhvr>
                                        <p:cTn id="12" dur="500"/>
                                        <p:tgtEl>
                                          <p:spTgt spid="114691">
                                            <p:txEl>
                                              <p:pRg st="2" end="2"/>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14691">
                                            <p:txEl>
                                              <p:pRg st="3" end="3"/>
                                            </p:txEl>
                                          </p:spTgt>
                                        </p:tgtEl>
                                        <p:attrNameLst>
                                          <p:attrName>style.visibility</p:attrName>
                                        </p:attrNameLst>
                                      </p:cBhvr>
                                      <p:to>
                                        <p:strVal val="visible"/>
                                      </p:to>
                                    </p:set>
                                    <p:animEffect transition="in" filter="wipe(down)">
                                      <p:cBhvr>
                                        <p:cTn id="15" dur="500"/>
                                        <p:tgtEl>
                                          <p:spTgt spid="114691">
                                            <p:txEl>
                                              <p:pRg st="3" end="3"/>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14691">
                                            <p:txEl>
                                              <p:pRg st="5" end="5"/>
                                            </p:txEl>
                                          </p:spTgt>
                                        </p:tgtEl>
                                        <p:attrNameLst>
                                          <p:attrName>style.visibility</p:attrName>
                                        </p:attrNameLst>
                                      </p:cBhvr>
                                      <p:to>
                                        <p:strVal val="visible"/>
                                      </p:to>
                                    </p:set>
                                    <p:animEffect transition="in" filter="wipe(down)">
                                      <p:cBhvr>
                                        <p:cTn id="20" dur="500"/>
                                        <p:tgtEl>
                                          <p:spTgt spid="1146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1" grpId="0" build="p" bldLvl="2"/>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Content Placeholder 2"/>
          <p:cNvSpPr>
            <a:spLocks noGrp="1"/>
          </p:cNvSpPr>
          <p:nvPr>
            <p:ph idx="1"/>
          </p:nvPr>
        </p:nvSpPr>
        <p:spPr/>
        <p:txBody>
          <a:bodyPr/>
          <a:lstStyle/>
          <a:p>
            <a:r>
              <a:rPr lang="en-US" altLang="en-US" b="1" u="sng" smtClean="0"/>
              <a:t>Space-time compression </a:t>
            </a:r>
            <a:r>
              <a:rPr lang="en-US" altLang="en-US" smtClean="0"/>
              <a:t>– the reduction in the time it takes for something to reach another place</a:t>
            </a:r>
          </a:p>
          <a:p>
            <a:endParaRPr lang="en-US" altLang="en-US" smtClean="0"/>
          </a:p>
          <a:p>
            <a:pPr lvl="1"/>
            <a:r>
              <a:rPr lang="en-US" altLang="en-US" smtClean="0"/>
              <a:t>Promotes rapid change</a:t>
            </a:r>
          </a:p>
          <a:p>
            <a:pPr lvl="1"/>
            <a:endParaRPr lang="en-US" altLang="en-US" smtClean="0"/>
          </a:p>
          <a:p>
            <a:pPr lvl="1"/>
            <a:r>
              <a:rPr lang="en-US" altLang="en-US" smtClean="0"/>
              <a:t>As technology increases, the space-time compression becomes greater</a:t>
            </a:r>
          </a:p>
        </p:txBody>
      </p:sp>
      <p:sp>
        <p:nvSpPr>
          <p:cNvPr id="78851" name="Title 1"/>
          <p:cNvSpPr>
            <a:spLocks noGrp="1"/>
          </p:cNvSpPr>
          <p:nvPr>
            <p:ph type="title"/>
          </p:nvPr>
        </p:nvSpPr>
        <p:spPr/>
        <p:txBody>
          <a:bodyPr/>
          <a:lstStyle/>
          <a:p>
            <a:r>
              <a:rPr lang="en-US" altLang="en-US" sz="2400" smtClean="0"/>
              <a:t>5 Themes of Geography – Spatial Interaction or Movement</a:t>
            </a:r>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5714">
                                            <p:txEl>
                                              <p:pRg st="0" end="0"/>
                                            </p:txEl>
                                          </p:spTgt>
                                        </p:tgtEl>
                                        <p:attrNameLst>
                                          <p:attrName>style.visibility</p:attrName>
                                        </p:attrNameLst>
                                      </p:cBhvr>
                                      <p:to>
                                        <p:strVal val="visible"/>
                                      </p:to>
                                    </p:set>
                                    <p:animEffect transition="in" filter="wipe(down)">
                                      <p:cBhvr>
                                        <p:cTn id="7" dur="500"/>
                                        <p:tgtEl>
                                          <p:spTgt spid="11571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5714">
                                            <p:txEl>
                                              <p:pRg st="2" end="2"/>
                                            </p:txEl>
                                          </p:spTgt>
                                        </p:tgtEl>
                                        <p:attrNameLst>
                                          <p:attrName>style.visibility</p:attrName>
                                        </p:attrNameLst>
                                      </p:cBhvr>
                                      <p:to>
                                        <p:strVal val="visible"/>
                                      </p:to>
                                    </p:set>
                                    <p:animEffect transition="in" filter="wipe(down)">
                                      <p:cBhvr>
                                        <p:cTn id="12" dur="500"/>
                                        <p:tgtEl>
                                          <p:spTgt spid="115714">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5714">
                                            <p:txEl>
                                              <p:pRg st="4" end="4"/>
                                            </p:txEl>
                                          </p:spTgt>
                                        </p:tgtEl>
                                        <p:attrNameLst>
                                          <p:attrName>style.visibility</p:attrName>
                                        </p:attrNameLst>
                                      </p:cBhvr>
                                      <p:to>
                                        <p:strVal val="visible"/>
                                      </p:to>
                                    </p:set>
                                    <p:animEffect transition="in" filter="wipe(down)">
                                      <p:cBhvr>
                                        <p:cTn id="17" dur="500"/>
                                        <p:tgtEl>
                                          <p:spTgt spid="1157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4" grpId="0" build="p" bldLvl="2"/>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Content Placeholder 2"/>
          <p:cNvSpPr>
            <a:spLocks noGrp="1"/>
          </p:cNvSpPr>
          <p:nvPr>
            <p:ph idx="1"/>
          </p:nvPr>
        </p:nvSpPr>
        <p:spPr/>
        <p:txBody>
          <a:bodyPr/>
          <a:lstStyle/>
          <a:p>
            <a:r>
              <a:rPr lang="en-US" altLang="en-US" b="1" u="sng" smtClean="0"/>
              <a:t>Spatial Interaction </a:t>
            </a:r>
            <a:r>
              <a:rPr lang="en-US" altLang="en-US" smtClean="0"/>
              <a:t>– interaction among groups</a:t>
            </a:r>
          </a:p>
          <a:p>
            <a:pPr lvl="1"/>
            <a:r>
              <a:rPr lang="en-US" altLang="en-US" smtClean="0"/>
              <a:t>Networks – connections among places</a:t>
            </a:r>
          </a:p>
          <a:p>
            <a:pPr lvl="1"/>
            <a:endParaRPr lang="en-US" altLang="en-US" smtClean="0"/>
          </a:p>
          <a:p>
            <a:pPr lvl="1"/>
            <a:r>
              <a:rPr lang="en-US" altLang="en-US" smtClean="0"/>
              <a:t>The closer the groups, the greater the interactions</a:t>
            </a:r>
          </a:p>
          <a:p>
            <a:pPr lvl="1"/>
            <a:r>
              <a:rPr lang="en-US" altLang="en-US" b="1" smtClean="0"/>
              <a:t>Distance Decay </a:t>
            </a:r>
            <a:r>
              <a:rPr lang="en-US" altLang="en-US" smtClean="0"/>
              <a:t>– diminishing contact with increasing distance</a:t>
            </a:r>
          </a:p>
          <a:p>
            <a:pPr lvl="1"/>
            <a:r>
              <a:rPr lang="en-US" altLang="en-US" smtClean="0"/>
              <a:t>Why is this changing?</a:t>
            </a:r>
          </a:p>
          <a:p>
            <a:pPr lvl="1"/>
            <a:endParaRPr lang="en-US" altLang="en-US" smtClean="0"/>
          </a:p>
          <a:p>
            <a:r>
              <a:rPr lang="en-US" altLang="en-US" b="1" u="sng" smtClean="0"/>
              <a:t>Spatial Association </a:t>
            </a:r>
            <a:r>
              <a:rPr lang="en-US" altLang="en-US" smtClean="0"/>
              <a:t>– the concept that the distribution of one phenomenon is scientifically related to the location of other phenomena</a:t>
            </a:r>
          </a:p>
        </p:txBody>
      </p:sp>
      <p:sp>
        <p:nvSpPr>
          <p:cNvPr id="102403" name="Title 1"/>
          <p:cNvSpPr>
            <a:spLocks noGrp="1"/>
          </p:cNvSpPr>
          <p:nvPr>
            <p:ph type="title"/>
          </p:nvPr>
        </p:nvSpPr>
        <p:spPr/>
        <p:txBody>
          <a:bodyPr/>
          <a:lstStyle/>
          <a:p>
            <a:r>
              <a:rPr lang="en-US" altLang="en-US" sz="2400" smtClean="0"/>
              <a:t>5 Themes of Geography – Spatial Interaction or Movement</a:t>
            </a:r>
          </a:p>
        </p:txBody>
      </p:sp>
    </p:spTree>
    <p:extLst>
      <p:ext uri="{BB962C8B-B14F-4D97-AF65-F5344CB8AC3E}">
        <p14:creationId xmlns:p14="http://schemas.microsoft.com/office/powerpoint/2010/main" val="320168024"/>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6738">
                                            <p:txEl>
                                              <p:pRg st="0" end="0"/>
                                            </p:txEl>
                                          </p:spTgt>
                                        </p:tgtEl>
                                        <p:attrNameLst>
                                          <p:attrName>style.visibility</p:attrName>
                                        </p:attrNameLst>
                                      </p:cBhvr>
                                      <p:to>
                                        <p:strVal val="visible"/>
                                      </p:to>
                                    </p:set>
                                    <p:animEffect transition="in" filter="wipe(down)">
                                      <p:cBhvr>
                                        <p:cTn id="7" dur="500"/>
                                        <p:tgtEl>
                                          <p:spTgt spid="11673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6738">
                                            <p:txEl>
                                              <p:pRg st="1" end="1"/>
                                            </p:txEl>
                                          </p:spTgt>
                                        </p:tgtEl>
                                        <p:attrNameLst>
                                          <p:attrName>style.visibility</p:attrName>
                                        </p:attrNameLst>
                                      </p:cBhvr>
                                      <p:to>
                                        <p:strVal val="visible"/>
                                      </p:to>
                                    </p:set>
                                    <p:animEffect transition="in" filter="wipe(down)">
                                      <p:cBhvr>
                                        <p:cTn id="12" dur="500"/>
                                        <p:tgtEl>
                                          <p:spTgt spid="11673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6738">
                                            <p:txEl>
                                              <p:pRg st="3" end="3"/>
                                            </p:txEl>
                                          </p:spTgt>
                                        </p:tgtEl>
                                        <p:attrNameLst>
                                          <p:attrName>style.visibility</p:attrName>
                                        </p:attrNameLst>
                                      </p:cBhvr>
                                      <p:to>
                                        <p:strVal val="visible"/>
                                      </p:to>
                                    </p:set>
                                    <p:animEffect transition="in" filter="wipe(down)">
                                      <p:cBhvr>
                                        <p:cTn id="17" dur="500"/>
                                        <p:tgtEl>
                                          <p:spTgt spid="116738">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16738">
                                            <p:txEl>
                                              <p:pRg st="4" end="4"/>
                                            </p:txEl>
                                          </p:spTgt>
                                        </p:tgtEl>
                                        <p:attrNameLst>
                                          <p:attrName>style.visibility</p:attrName>
                                        </p:attrNameLst>
                                      </p:cBhvr>
                                      <p:to>
                                        <p:strVal val="visible"/>
                                      </p:to>
                                    </p:set>
                                    <p:animEffect transition="in" filter="wipe(down)">
                                      <p:cBhvr>
                                        <p:cTn id="22" dur="500"/>
                                        <p:tgtEl>
                                          <p:spTgt spid="116738">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16738">
                                            <p:txEl>
                                              <p:pRg st="5" end="5"/>
                                            </p:txEl>
                                          </p:spTgt>
                                        </p:tgtEl>
                                        <p:attrNameLst>
                                          <p:attrName>style.visibility</p:attrName>
                                        </p:attrNameLst>
                                      </p:cBhvr>
                                      <p:to>
                                        <p:strVal val="visible"/>
                                      </p:to>
                                    </p:set>
                                    <p:animEffect transition="in" filter="wipe(down)">
                                      <p:cBhvr>
                                        <p:cTn id="27" dur="500"/>
                                        <p:tgtEl>
                                          <p:spTgt spid="116738">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16738">
                                            <p:txEl>
                                              <p:pRg st="7" end="7"/>
                                            </p:txEl>
                                          </p:spTgt>
                                        </p:tgtEl>
                                        <p:attrNameLst>
                                          <p:attrName>style.visibility</p:attrName>
                                        </p:attrNameLst>
                                      </p:cBhvr>
                                      <p:to>
                                        <p:strVal val="visible"/>
                                      </p:to>
                                    </p:set>
                                    <p:animEffect transition="in" filter="wipe(down)">
                                      <p:cBhvr>
                                        <p:cTn id="32" dur="500"/>
                                        <p:tgtEl>
                                          <p:spTgt spid="11673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38" grpId="0" build="p" bldLvl="2"/>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Content Placeholder 2"/>
          <p:cNvSpPr>
            <a:spLocks noGrp="1"/>
          </p:cNvSpPr>
          <p:nvPr>
            <p:ph idx="1"/>
          </p:nvPr>
        </p:nvSpPr>
        <p:spPr/>
        <p:txBody>
          <a:bodyPr/>
          <a:lstStyle/>
          <a:p>
            <a:r>
              <a:rPr lang="en-US" altLang="en-US" b="1" u="sng" smtClean="0"/>
              <a:t>Diffusion</a:t>
            </a:r>
            <a:r>
              <a:rPr lang="en-US" altLang="en-US" smtClean="0"/>
              <a:t> – the process by which a characteristic spreads across space from one place to another over time</a:t>
            </a:r>
          </a:p>
          <a:p>
            <a:pPr lvl="1"/>
            <a:r>
              <a:rPr lang="en-US" altLang="en-US" smtClean="0"/>
              <a:t>Torsten Hagerstrand</a:t>
            </a:r>
          </a:p>
          <a:p>
            <a:endParaRPr lang="en-US" altLang="en-US" smtClean="0"/>
          </a:p>
          <a:p>
            <a:pPr lvl="1"/>
            <a:r>
              <a:rPr lang="en-US" altLang="en-US" b="1" smtClean="0"/>
              <a:t>Hearth</a:t>
            </a:r>
            <a:r>
              <a:rPr lang="en-US" altLang="en-US" smtClean="0"/>
              <a:t> – the place from which innovation originates (also called a node)</a:t>
            </a:r>
          </a:p>
          <a:p>
            <a:pPr lvl="1"/>
            <a:endParaRPr lang="en-US" altLang="en-US" smtClean="0"/>
          </a:p>
          <a:p>
            <a:r>
              <a:rPr lang="en-US" altLang="en-US" smtClean="0"/>
              <a:t>Different types of diffusion:</a:t>
            </a:r>
          </a:p>
          <a:p>
            <a:pPr lvl="1"/>
            <a:r>
              <a:rPr lang="en-US" altLang="en-US" smtClean="0"/>
              <a:t>Relocation</a:t>
            </a:r>
          </a:p>
          <a:p>
            <a:pPr lvl="1"/>
            <a:r>
              <a:rPr lang="en-US" altLang="en-US" smtClean="0"/>
              <a:t>Expansion</a:t>
            </a:r>
          </a:p>
        </p:txBody>
      </p:sp>
      <p:sp>
        <p:nvSpPr>
          <p:cNvPr id="79875" name="Title 1"/>
          <p:cNvSpPr>
            <a:spLocks noGrp="1"/>
          </p:cNvSpPr>
          <p:nvPr>
            <p:ph type="title"/>
          </p:nvPr>
        </p:nvSpPr>
        <p:spPr/>
        <p:txBody>
          <a:bodyPr/>
          <a:lstStyle/>
          <a:p>
            <a:r>
              <a:rPr lang="en-US" altLang="en-US" sz="2400" smtClean="0"/>
              <a:t>5 Themes of Geography – Spatial Interaction or Movement</a:t>
            </a:r>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7762">
                                            <p:txEl>
                                              <p:pRg st="0" end="0"/>
                                            </p:txEl>
                                          </p:spTgt>
                                        </p:tgtEl>
                                        <p:attrNameLst>
                                          <p:attrName>style.visibility</p:attrName>
                                        </p:attrNameLst>
                                      </p:cBhvr>
                                      <p:to>
                                        <p:strVal val="visible"/>
                                      </p:to>
                                    </p:set>
                                    <p:animEffect transition="in" filter="wipe(down)">
                                      <p:cBhvr>
                                        <p:cTn id="7" dur="500"/>
                                        <p:tgtEl>
                                          <p:spTgt spid="117762">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7762">
                                            <p:txEl>
                                              <p:pRg st="1" end="1"/>
                                            </p:txEl>
                                          </p:spTgt>
                                        </p:tgtEl>
                                        <p:attrNameLst>
                                          <p:attrName>style.visibility</p:attrName>
                                        </p:attrNameLst>
                                      </p:cBhvr>
                                      <p:to>
                                        <p:strVal val="visible"/>
                                      </p:to>
                                    </p:set>
                                    <p:animEffect transition="in" filter="wipe(down)">
                                      <p:cBhvr>
                                        <p:cTn id="10" dur="500"/>
                                        <p:tgtEl>
                                          <p:spTgt spid="117762">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7762">
                                            <p:txEl>
                                              <p:pRg st="3" end="3"/>
                                            </p:txEl>
                                          </p:spTgt>
                                        </p:tgtEl>
                                        <p:attrNameLst>
                                          <p:attrName>style.visibility</p:attrName>
                                        </p:attrNameLst>
                                      </p:cBhvr>
                                      <p:to>
                                        <p:strVal val="visible"/>
                                      </p:to>
                                    </p:set>
                                    <p:animEffect transition="in" filter="wipe(down)">
                                      <p:cBhvr>
                                        <p:cTn id="13" dur="500"/>
                                        <p:tgtEl>
                                          <p:spTgt spid="117762">
                                            <p:txEl>
                                              <p:pRg st="3" end="3"/>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17762">
                                            <p:txEl>
                                              <p:pRg st="5" end="5"/>
                                            </p:txEl>
                                          </p:spTgt>
                                        </p:tgtEl>
                                        <p:attrNameLst>
                                          <p:attrName>style.visibility</p:attrName>
                                        </p:attrNameLst>
                                      </p:cBhvr>
                                      <p:to>
                                        <p:strVal val="visible"/>
                                      </p:to>
                                    </p:set>
                                    <p:animEffect transition="in" filter="wipe(down)">
                                      <p:cBhvr>
                                        <p:cTn id="18" dur="500"/>
                                        <p:tgtEl>
                                          <p:spTgt spid="117762">
                                            <p:txEl>
                                              <p:pRg st="5" end="5"/>
                                            </p:txEl>
                                          </p:spTgt>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17762">
                                            <p:txEl>
                                              <p:pRg st="6" end="6"/>
                                            </p:txEl>
                                          </p:spTgt>
                                        </p:tgtEl>
                                        <p:attrNameLst>
                                          <p:attrName>style.visibility</p:attrName>
                                        </p:attrNameLst>
                                      </p:cBhvr>
                                      <p:to>
                                        <p:strVal val="visible"/>
                                      </p:to>
                                    </p:set>
                                    <p:animEffect transition="in" filter="wipe(down)">
                                      <p:cBhvr>
                                        <p:cTn id="21" dur="500"/>
                                        <p:tgtEl>
                                          <p:spTgt spid="117762">
                                            <p:txEl>
                                              <p:pRg st="6" end="6"/>
                                            </p:txEl>
                                          </p:spTgt>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17762">
                                            <p:txEl>
                                              <p:pRg st="7" end="7"/>
                                            </p:txEl>
                                          </p:spTgt>
                                        </p:tgtEl>
                                        <p:attrNameLst>
                                          <p:attrName>style.visibility</p:attrName>
                                        </p:attrNameLst>
                                      </p:cBhvr>
                                      <p:to>
                                        <p:strVal val="visible"/>
                                      </p:to>
                                    </p:set>
                                    <p:animEffect transition="in" filter="wipe(down)">
                                      <p:cBhvr>
                                        <p:cTn id="24" dur="500"/>
                                        <p:tgtEl>
                                          <p:spTgt spid="11776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2"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defRPr/>
            </a:pPr>
            <a:r>
              <a:rPr lang="en-US" b="1" u="sng" dirty="0" smtClean="0"/>
              <a:t>Relocation Diffusion </a:t>
            </a:r>
            <a:r>
              <a:rPr lang="en-US" dirty="0" smtClean="0"/>
              <a:t>– the spread of an idea through physical movement of people from one place to another</a:t>
            </a:r>
          </a:p>
          <a:p>
            <a:pPr>
              <a:defRPr/>
            </a:pPr>
            <a:endParaRPr lang="en-US" dirty="0" smtClean="0"/>
          </a:p>
          <a:p>
            <a:pPr lvl="1">
              <a:defRPr/>
            </a:pPr>
            <a:r>
              <a:rPr lang="en-US" dirty="0" smtClean="0"/>
              <a:t>When people move, they take cultural traits, ideas, technology, and many other things with them – good or bad</a:t>
            </a:r>
          </a:p>
          <a:p>
            <a:pPr lvl="1">
              <a:defRPr/>
            </a:pPr>
            <a:endParaRPr lang="en-US" dirty="0" smtClean="0"/>
          </a:p>
          <a:p>
            <a:pPr lvl="1">
              <a:defRPr/>
            </a:pPr>
            <a:r>
              <a:rPr lang="en-US" dirty="0" smtClean="0"/>
              <a:t>Common way for diffusion of religion</a:t>
            </a:r>
          </a:p>
          <a:p>
            <a:pPr lvl="1">
              <a:defRPr/>
            </a:pPr>
            <a:endParaRPr lang="en-US" dirty="0" smtClean="0"/>
          </a:p>
          <a:p>
            <a:pPr eaLnBrk="1" hangingPunct="1">
              <a:buFontTx/>
              <a:buNone/>
              <a:defRPr/>
            </a:pPr>
            <a:endParaRPr lang="en-US" dirty="0" smtClean="0">
              <a:solidFill>
                <a:schemeClr val="accent4"/>
              </a:solidFill>
            </a:endParaRPr>
          </a:p>
          <a:p>
            <a:pPr lvl="1">
              <a:buFontTx/>
              <a:buNone/>
              <a:defRPr/>
            </a:pPr>
            <a:endParaRPr lang="en-US" dirty="0"/>
          </a:p>
        </p:txBody>
      </p:sp>
      <p:sp>
        <p:nvSpPr>
          <p:cNvPr id="104451" name="Title 1"/>
          <p:cNvSpPr>
            <a:spLocks noGrp="1"/>
          </p:cNvSpPr>
          <p:nvPr>
            <p:ph type="title"/>
          </p:nvPr>
        </p:nvSpPr>
        <p:spPr/>
        <p:txBody>
          <a:bodyPr/>
          <a:lstStyle/>
          <a:p>
            <a:r>
              <a:rPr lang="en-US" altLang="en-US" sz="2400" smtClean="0"/>
              <a:t>5 Themes of Geography – Spatial Interaction or Movement</a:t>
            </a:r>
          </a:p>
        </p:txBody>
      </p:sp>
    </p:spTree>
    <p:extLst>
      <p:ext uri="{BB962C8B-B14F-4D97-AF65-F5344CB8AC3E}">
        <p14:creationId xmlns:p14="http://schemas.microsoft.com/office/powerpoint/2010/main" val="2883487819"/>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down)">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p:cNvSpPr>
            <a:spLocks noGrp="1"/>
          </p:cNvSpPr>
          <p:nvPr>
            <p:ph type="title"/>
          </p:nvPr>
        </p:nvSpPr>
        <p:spPr/>
        <p:txBody>
          <a:bodyPr/>
          <a:lstStyle/>
          <a:p>
            <a:r>
              <a:rPr lang="en-US" altLang="en-US" sz="2400" smtClean="0"/>
              <a:t>5 Themes of Geography – Spatial Interaction or Movement</a:t>
            </a:r>
          </a:p>
        </p:txBody>
      </p:sp>
      <p:sp>
        <p:nvSpPr>
          <p:cNvPr id="119811" name="Content Placeholder 2"/>
          <p:cNvSpPr>
            <a:spLocks noGrp="1"/>
          </p:cNvSpPr>
          <p:nvPr>
            <p:ph idx="1"/>
          </p:nvPr>
        </p:nvSpPr>
        <p:spPr/>
        <p:txBody>
          <a:bodyPr/>
          <a:lstStyle/>
          <a:p>
            <a:r>
              <a:rPr lang="en-US" altLang="en-US" b="1" u="sng" smtClean="0"/>
              <a:t>Expansion diffusion </a:t>
            </a:r>
            <a:r>
              <a:rPr lang="en-US" altLang="en-US" smtClean="0"/>
              <a:t>– the spread of a feature from one place to another in a snowballing process</a:t>
            </a:r>
          </a:p>
          <a:p>
            <a:endParaRPr lang="en-US" altLang="en-US" smtClean="0"/>
          </a:p>
          <a:p>
            <a:pPr lvl="1"/>
            <a:r>
              <a:rPr lang="en-US" altLang="en-US" smtClean="0"/>
              <a:t>Three types of expansion diffusion:</a:t>
            </a:r>
          </a:p>
          <a:p>
            <a:pPr lvl="2"/>
            <a:r>
              <a:rPr lang="en-US" altLang="en-US" smtClean="0"/>
              <a:t>Hierarchical</a:t>
            </a:r>
          </a:p>
          <a:p>
            <a:pPr lvl="2"/>
            <a:r>
              <a:rPr lang="en-US" altLang="en-US" smtClean="0"/>
              <a:t>Contagious</a:t>
            </a:r>
          </a:p>
          <a:p>
            <a:pPr lvl="2"/>
            <a:r>
              <a:rPr lang="en-US" altLang="en-US" smtClean="0"/>
              <a:t>Stimulus</a:t>
            </a:r>
          </a:p>
        </p:txBody>
      </p:sp>
    </p:spTree>
    <p:extLst>
      <p:ext uri="{BB962C8B-B14F-4D97-AF65-F5344CB8AC3E}">
        <p14:creationId xmlns:p14="http://schemas.microsoft.com/office/powerpoint/2010/main" val="272193946"/>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9811">
                                            <p:txEl>
                                              <p:pRg st="0" end="0"/>
                                            </p:txEl>
                                          </p:spTgt>
                                        </p:tgtEl>
                                        <p:attrNameLst>
                                          <p:attrName>style.visibility</p:attrName>
                                        </p:attrNameLst>
                                      </p:cBhvr>
                                      <p:to>
                                        <p:strVal val="visible"/>
                                      </p:to>
                                    </p:set>
                                    <p:animEffect transition="in" filter="wipe(down)">
                                      <p:cBhvr>
                                        <p:cTn id="7" dur="500"/>
                                        <p:tgtEl>
                                          <p:spTgt spid="1198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9811">
                                            <p:txEl>
                                              <p:pRg st="2" end="2"/>
                                            </p:txEl>
                                          </p:spTgt>
                                        </p:tgtEl>
                                        <p:attrNameLst>
                                          <p:attrName>style.visibility</p:attrName>
                                        </p:attrNameLst>
                                      </p:cBhvr>
                                      <p:to>
                                        <p:strVal val="visible"/>
                                      </p:to>
                                    </p:set>
                                    <p:animEffect transition="in" filter="wipe(down)">
                                      <p:cBhvr>
                                        <p:cTn id="12" dur="500"/>
                                        <p:tgtEl>
                                          <p:spTgt spid="119811">
                                            <p:txEl>
                                              <p:pRg st="2" end="2"/>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19811">
                                            <p:txEl>
                                              <p:pRg st="3" end="3"/>
                                            </p:txEl>
                                          </p:spTgt>
                                        </p:tgtEl>
                                        <p:attrNameLst>
                                          <p:attrName>style.visibility</p:attrName>
                                        </p:attrNameLst>
                                      </p:cBhvr>
                                      <p:to>
                                        <p:strVal val="visible"/>
                                      </p:to>
                                    </p:set>
                                    <p:animEffect transition="in" filter="wipe(down)">
                                      <p:cBhvr>
                                        <p:cTn id="15" dur="500"/>
                                        <p:tgtEl>
                                          <p:spTgt spid="119811">
                                            <p:txEl>
                                              <p:pRg st="3" end="3"/>
                                            </p:tx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9811">
                                            <p:txEl>
                                              <p:pRg st="4" end="4"/>
                                            </p:txEl>
                                          </p:spTgt>
                                        </p:tgtEl>
                                        <p:attrNameLst>
                                          <p:attrName>style.visibility</p:attrName>
                                        </p:attrNameLst>
                                      </p:cBhvr>
                                      <p:to>
                                        <p:strVal val="visible"/>
                                      </p:to>
                                    </p:set>
                                    <p:animEffect transition="in" filter="wipe(down)">
                                      <p:cBhvr>
                                        <p:cTn id="18" dur="500"/>
                                        <p:tgtEl>
                                          <p:spTgt spid="119811">
                                            <p:txEl>
                                              <p:pRg st="4" end="4"/>
                                            </p:txEl>
                                          </p:spTgt>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19811">
                                            <p:txEl>
                                              <p:pRg st="5" end="5"/>
                                            </p:txEl>
                                          </p:spTgt>
                                        </p:tgtEl>
                                        <p:attrNameLst>
                                          <p:attrName>style.visibility</p:attrName>
                                        </p:attrNameLst>
                                      </p:cBhvr>
                                      <p:to>
                                        <p:strVal val="visible"/>
                                      </p:to>
                                    </p:set>
                                    <p:animEffect transition="in" filter="wipe(down)">
                                      <p:cBhvr>
                                        <p:cTn id="21" dur="500"/>
                                        <p:tgtEl>
                                          <p:spTgt spid="1198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1" grpId="0" build="p" bldLvl="2"/>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p:cNvSpPr>
            <a:spLocks noGrp="1"/>
          </p:cNvSpPr>
          <p:nvPr>
            <p:ph type="title"/>
          </p:nvPr>
        </p:nvSpPr>
        <p:spPr/>
        <p:txBody>
          <a:bodyPr/>
          <a:lstStyle/>
          <a:p>
            <a:r>
              <a:rPr lang="en-US" altLang="en-US" sz="2400" smtClean="0"/>
              <a:t>5 Themes of Geography – Spatial Interaction or Movement</a:t>
            </a:r>
          </a:p>
        </p:txBody>
      </p:sp>
      <p:sp>
        <p:nvSpPr>
          <p:cNvPr id="106499" name="Content Placeholder 2"/>
          <p:cNvSpPr>
            <a:spLocks noGrp="1"/>
          </p:cNvSpPr>
          <p:nvPr>
            <p:ph idx="1"/>
          </p:nvPr>
        </p:nvSpPr>
        <p:spPr/>
        <p:txBody>
          <a:bodyPr/>
          <a:lstStyle/>
          <a:p>
            <a:r>
              <a:rPr lang="en-US" altLang="en-US" b="1" u="sng" smtClean="0"/>
              <a:t>Hierarchical diffusion </a:t>
            </a:r>
            <a:r>
              <a:rPr lang="en-US" altLang="en-US" smtClean="0"/>
              <a:t>– the spread of an idea from persons or nodes of authority or power to other persons or places</a:t>
            </a:r>
          </a:p>
        </p:txBody>
      </p:sp>
      <p:pic>
        <p:nvPicPr>
          <p:cNvPr id="106500" name="Picture 3" descr="hierarch_diffusion.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2667000"/>
            <a:ext cx="3741738" cy="421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2995377"/>
      </p:ext>
    </p:extLst>
  </p:cSld>
  <p:clrMapOvr>
    <a:masterClrMapping/>
  </p:clrMapOvr>
  <p:transition spd="slow">
    <p:blinds dir="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ltLang="en-US" smtClean="0"/>
              <a:t>5 Themes of Geography</a:t>
            </a:r>
          </a:p>
        </p:txBody>
      </p:sp>
      <p:sp>
        <p:nvSpPr>
          <p:cNvPr id="72707" name="Content Placeholder 2"/>
          <p:cNvSpPr>
            <a:spLocks noGrp="1"/>
          </p:cNvSpPr>
          <p:nvPr>
            <p:ph idx="1"/>
          </p:nvPr>
        </p:nvSpPr>
        <p:spPr/>
        <p:txBody>
          <a:bodyPr/>
          <a:lstStyle/>
          <a:p>
            <a:r>
              <a:rPr lang="en-US" altLang="en-US" smtClean="0"/>
              <a:t>The American Association of Geographers (AAG) and the National Council for Geographic Education (NCGE) constructed 5 themes of geography in 1981</a:t>
            </a:r>
          </a:p>
          <a:p>
            <a:endParaRPr lang="en-US" altLang="en-US" smtClean="0"/>
          </a:p>
          <a:p>
            <a:pPr marL="914400" lvl="1" indent="-457200">
              <a:buFont typeface="Century Schoolbook" panose="02040604050505020304" pitchFamily="18" charset="0"/>
              <a:buAutoNum type="arabicPeriod"/>
            </a:pPr>
            <a:r>
              <a:rPr lang="en-US" altLang="en-US" smtClean="0"/>
              <a:t>Place</a:t>
            </a:r>
          </a:p>
          <a:p>
            <a:pPr marL="914400" lvl="1" indent="-457200">
              <a:buFont typeface="Century Schoolbook" panose="02040604050505020304" pitchFamily="18" charset="0"/>
              <a:buAutoNum type="arabicPeriod"/>
            </a:pPr>
            <a:r>
              <a:rPr lang="en-US" altLang="en-US" smtClean="0"/>
              <a:t>Location</a:t>
            </a:r>
          </a:p>
          <a:p>
            <a:pPr marL="914400" lvl="1" indent="-457200">
              <a:buFont typeface="Century Schoolbook" panose="02040604050505020304" pitchFamily="18" charset="0"/>
              <a:buAutoNum type="arabicPeriod"/>
            </a:pPr>
            <a:r>
              <a:rPr lang="en-US" altLang="en-US" smtClean="0"/>
              <a:t>Region</a:t>
            </a:r>
          </a:p>
          <a:p>
            <a:pPr marL="914400" lvl="1" indent="-457200">
              <a:buFont typeface="Century Schoolbook" panose="02040604050505020304" pitchFamily="18" charset="0"/>
              <a:buAutoNum type="arabicPeriod"/>
            </a:pPr>
            <a:r>
              <a:rPr lang="en-US" altLang="en-US" smtClean="0"/>
              <a:t>Human-Environment Interaction</a:t>
            </a:r>
          </a:p>
          <a:p>
            <a:pPr marL="914400" lvl="1" indent="-457200">
              <a:buFont typeface="Century Schoolbook" panose="02040604050505020304" pitchFamily="18" charset="0"/>
              <a:buAutoNum type="arabicPeriod"/>
            </a:pPr>
            <a:r>
              <a:rPr lang="en-US" altLang="en-US" smtClean="0"/>
              <a:t>Spatial Interaction or Movement</a:t>
            </a:r>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2707">
                                            <p:txEl>
                                              <p:pRg st="0" end="0"/>
                                            </p:txEl>
                                          </p:spTgt>
                                        </p:tgtEl>
                                        <p:attrNameLst>
                                          <p:attrName>style.visibility</p:attrName>
                                        </p:attrNameLst>
                                      </p:cBhvr>
                                      <p:to>
                                        <p:strVal val="visible"/>
                                      </p:to>
                                    </p:set>
                                    <p:animEffect transition="in" filter="wipe(down)">
                                      <p:cBhvr>
                                        <p:cTn id="7" dur="500"/>
                                        <p:tgtEl>
                                          <p:spTgt spid="7270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2707">
                                            <p:txEl>
                                              <p:pRg st="2" end="2"/>
                                            </p:txEl>
                                          </p:spTgt>
                                        </p:tgtEl>
                                        <p:attrNameLst>
                                          <p:attrName>style.visibility</p:attrName>
                                        </p:attrNameLst>
                                      </p:cBhvr>
                                      <p:to>
                                        <p:strVal val="visible"/>
                                      </p:to>
                                    </p:set>
                                    <p:animEffect transition="in" filter="wipe(down)">
                                      <p:cBhvr>
                                        <p:cTn id="12" dur="500"/>
                                        <p:tgtEl>
                                          <p:spTgt spid="7270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2707">
                                            <p:txEl>
                                              <p:pRg st="3" end="3"/>
                                            </p:txEl>
                                          </p:spTgt>
                                        </p:tgtEl>
                                        <p:attrNameLst>
                                          <p:attrName>style.visibility</p:attrName>
                                        </p:attrNameLst>
                                      </p:cBhvr>
                                      <p:to>
                                        <p:strVal val="visible"/>
                                      </p:to>
                                    </p:set>
                                    <p:animEffect transition="in" filter="wipe(down)">
                                      <p:cBhvr>
                                        <p:cTn id="17" dur="500"/>
                                        <p:tgtEl>
                                          <p:spTgt spid="72707">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2707">
                                            <p:txEl>
                                              <p:pRg st="4" end="4"/>
                                            </p:txEl>
                                          </p:spTgt>
                                        </p:tgtEl>
                                        <p:attrNameLst>
                                          <p:attrName>style.visibility</p:attrName>
                                        </p:attrNameLst>
                                      </p:cBhvr>
                                      <p:to>
                                        <p:strVal val="visible"/>
                                      </p:to>
                                    </p:set>
                                    <p:animEffect transition="in" filter="wipe(down)">
                                      <p:cBhvr>
                                        <p:cTn id="22" dur="500"/>
                                        <p:tgtEl>
                                          <p:spTgt spid="72707">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2707">
                                            <p:txEl>
                                              <p:pRg st="5" end="5"/>
                                            </p:txEl>
                                          </p:spTgt>
                                        </p:tgtEl>
                                        <p:attrNameLst>
                                          <p:attrName>style.visibility</p:attrName>
                                        </p:attrNameLst>
                                      </p:cBhvr>
                                      <p:to>
                                        <p:strVal val="visible"/>
                                      </p:to>
                                    </p:set>
                                    <p:animEffect transition="in" filter="wipe(down)">
                                      <p:cBhvr>
                                        <p:cTn id="27" dur="500"/>
                                        <p:tgtEl>
                                          <p:spTgt spid="72707">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72707">
                                            <p:txEl>
                                              <p:pRg st="6" end="6"/>
                                            </p:txEl>
                                          </p:spTgt>
                                        </p:tgtEl>
                                        <p:attrNameLst>
                                          <p:attrName>style.visibility</p:attrName>
                                        </p:attrNameLst>
                                      </p:cBhvr>
                                      <p:to>
                                        <p:strVal val="visible"/>
                                      </p:to>
                                    </p:set>
                                    <p:animEffect transition="in" filter="wipe(down)">
                                      <p:cBhvr>
                                        <p:cTn id="32" dur="500"/>
                                        <p:tgtEl>
                                          <p:spTgt spid="7270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7" grpId="0" build="p" bldLvl="3"/>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a:spLocks noGrp="1"/>
          </p:cNvSpPr>
          <p:nvPr>
            <p:ph type="title"/>
          </p:nvPr>
        </p:nvSpPr>
        <p:spPr/>
        <p:txBody>
          <a:bodyPr/>
          <a:lstStyle/>
          <a:p>
            <a:r>
              <a:rPr lang="en-US" altLang="en-US" sz="2400" smtClean="0"/>
              <a:t>5 Themes of Geography – Spatial Interaction or Movement</a:t>
            </a:r>
          </a:p>
        </p:txBody>
      </p:sp>
      <p:sp>
        <p:nvSpPr>
          <p:cNvPr id="115715" name="Content Placeholder 2"/>
          <p:cNvSpPr>
            <a:spLocks noGrp="1"/>
          </p:cNvSpPr>
          <p:nvPr>
            <p:ph idx="1"/>
          </p:nvPr>
        </p:nvSpPr>
        <p:spPr/>
        <p:txBody>
          <a:bodyPr/>
          <a:lstStyle/>
          <a:p>
            <a:pPr>
              <a:defRPr/>
            </a:pPr>
            <a:r>
              <a:rPr lang="en-US" b="1" u="sng" dirty="0" smtClean="0"/>
              <a:t>Contagious Diffusion </a:t>
            </a:r>
            <a:r>
              <a:rPr lang="en-US" dirty="0" smtClean="0"/>
              <a:t>– the rapid, widespread diffusion of a characteristic throughout the population</a:t>
            </a:r>
          </a:p>
          <a:p>
            <a:pPr lvl="1">
              <a:defRPr/>
            </a:pPr>
            <a:endParaRPr lang="en-US" dirty="0" smtClean="0"/>
          </a:p>
          <a:p>
            <a:pPr lvl="1">
              <a:defRPr/>
            </a:pPr>
            <a:r>
              <a:rPr lang="en-US" dirty="0" smtClean="0"/>
              <a:t>The idea spreads like a wave without regard for hierarchy or relocation of people</a:t>
            </a:r>
          </a:p>
          <a:p>
            <a:pPr lvl="1">
              <a:defRPr/>
            </a:pPr>
            <a:endParaRPr lang="en-US" dirty="0" smtClean="0"/>
          </a:p>
          <a:p>
            <a:pPr lvl="1" eaLnBrk="1" hangingPunct="1">
              <a:defRPr/>
            </a:pPr>
            <a:r>
              <a:rPr lang="en-US" dirty="0" smtClean="0"/>
              <a:t>Spread of the H1N1 Virus</a:t>
            </a:r>
          </a:p>
          <a:p>
            <a:pPr lvl="1" eaLnBrk="1" hangingPunct="1">
              <a:buFontTx/>
              <a:buNone/>
              <a:defRPr/>
            </a:pPr>
            <a:r>
              <a:rPr lang="en-US" dirty="0" smtClean="0"/>
              <a:t>	</a:t>
            </a:r>
            <a:r>
              <a:rPr lang="en-US" dirty="0" smtClean="0">
                <a:solidFill>
                  <a:schemeClr val="accent4"/>
                </a:solidFill>
                <a:hlinkClick r:id="rId2"/>
              </a:rPr>
              <a:t>New York Times Swine Flu Map</a:t>
            </a:r>
            <a:endParaRPr lang="en-US" dirty="0" smtClean="0">
              <a:solidFill>
                <a:schemeClr val="accent4"/>
              </a:solidFill>
            </a:endParaRPr>
          </a:p>
          <a:p>
            <a:pPr lvl="1" eaLnBrk="1" hangingPunct="1">
              <a:defRPr/>
            </a:pPr>
            <a:endParaRPr lang="en-US" dirty="0" smtClean="0">
              <a:solidFill>
                <a:schemeClr val="accent4"/>
              </a:solidFill>
            </a:endParaRPr>
          </a:p>
          <a:p>
            <a:pPr lvl="1" eaLnBrk="1" hangingPunct="1">
              <a:defRPr/>
            </a:pPr>
            <a:r>
              <a:rPr lang="en-US" dirty="0" smtClean="0">
                <a:solidFill>
                  <a:schemeClr val="accent4"/>
                </a:solidFill>
              </a:rPr>
              <a:t>HIV/AIDS</a:t>
            </a:r>
            <a:endParaRPr lang="en-US" dirty="0" smtClean="0"/>
          </a:p>
        </p:txBody>
      </p:sp>
    </p:spTree>
    <p:extLst>
      <p:ext uri="{BB962C8B-B14F-4D97-AF65-F5344CB8AC3E}">
        <p14:creationId xmlns:p14="http://schemas.microsoft.com/office/powerpoint/2010/main" val="4023434109"/>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5715">
                                            <p:txEl>
                                              <p:pRg st="0" end="0"/>
                                            </p:txEl>
                                          </p:spTgt>
                                        </p:tgtEl>
                                        <p:attrNameLst>
                                          <p:attrName>style.visibility</p:attrName>
                                        </p:attrNameLst>
                                      </p:cBhvr>
                                      <p:to>
                                        <p:strVal val="visible"/>
                                      </p:to>
                                    </p:set>
                                    <p:animEffect transition="in" filter="wipe(down)">
                                      <p:cBhvr>
                                        <p:cTn id="7" dur="500"/>
                                        <p:tgtEl>
                                          <p:spTgt spid="1157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5715">
                                            <p:txEl>
                                              <p:pRg st="2" end="2"/>
                                            </p:txEl>
                                          </p:spTgt>
                                        </p:tgtEl>
                                        <p:attrNameLst>
                                          <p:attrName>style.visibility</p:attrName>
                                        </p:attrNameLst>
                                      </p:cBhvr>
                                      <p:to>
                                        <p:strVal val="visible"/>
                                      </p:to>
                                    </p:set>
                                    <p:animEffect transition="in" filter="wipe(down)">
                                      <p:cBhvr>
                                        <p:cTn id="12" dur="500"/>
                                        <p:tgtEl>
                                          <p:spTgt spid="11571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5715">
                                            <p:txEl>
                                              <p:pRg st="4" end="4"/>
                                            </p:txEl>
                                          </p:spTgt>
                                        </p:tgtEl>
                                        <p:attrNameLst>
                                          <p:attrName>style.visibility</p:attrName>
                                        </p:attrNameLst>
                                      </p:cBhvr>
                                      <p:to>
                                        <p:strVal val="visible"/>
                                      </p:to>
                                    </p:set>
                                    <p:animEffect transition="in" filter="wipe(down)">
                                      <p:cBhvr>
                                        <p:cTn id="17" dur="500"/>
                                        <p:tgtEl>
                                          <p:spTgt spid="115715">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15715">
                                            <p:txEl>
                                              <p:pRg st="5" end="5"/>
                                            </p:txEl>
                                          </p:spTgt>
                                        </p:tgtEl>
                                        <p:attrNameLst>
                                          <p:attrName>style.visibility</p:attrName>
                                        </p:attrNameLst>
                                      </p:cBhvr>
                                      <p:to>
                                        <p:strVal val="visible"/>
                                      </p:to>
                                    </p:set>
                                    <p:animEffect transition="in" filter="wipe(down)">
                                      <p:cBhvr>
                                        <p:cTn id="22" dur="500"/>
                                        <p:tgtEl>
                                          <p:spTgt spid="115715">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15715">
                                            <p:txEl>
                                              <p:pRg st="7" end="7"/>
                                            </p:txEl>
                                          </p:spTgt>
                                        </p:tgtEl>
                                        <p:attrNameLst>
                                          <p:attrName>style.visibility</p:attrName>
                                        </p:attrNameLst>
                                      </p:cBhvr>
                                      <p:to>
                                        <p:strVal val="visible"/>
                                      </p:to>
                                    </p:set>
                                    <p:animEffect transition="in" filter="wipe(down)">
                                      <p:cBhvr>
                                        <p:cTn id="27" dur="500"/>
                                        <p:tgtEl>
                                          <p:spTgt spid="11571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5" grpId="0" build="p" bldLvl="2"/>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p:cNvSpPr>
            <a:spLocks noGrp="1"/>
          </p:cNvSpPr>
          <p:nvPr>
            <p:ph type="title"/>
          </p:nvPr>
        </p:nvSpPr>
        <p:spPr/>
        <p:txBody>
          <a:bodyPr/>
          <a:lstStyle/>
          <a:p>
            <a:r>
              <a:rPr lang="en-US" altLang="en-US" sz="2400" smtClean="0"/>
              <a:t>5 Themes of Geography – Spatial Interaction or Movement</a:t>
            </a:r>
          </a:p>
        </p:txBody>
      </p:sp>
      <p:pic>
        <p:nvPicPr>
          <p:cNvPr id="108547" name="Content Placeholder 3" descr="cholera.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133600" y="1143000"/>
            <a:ext cx="5486400" cy="5537200"/>
          </a:xfrm>
        </p:spPr>
      </p:pic>
    </p:spTree>
    <p:extLst>
      <p:ext uri="{BB962C8B-B14F-4D97-AF65-F5344CB8AC3E}">
        <p14:creationId xmlns:p14="http://schemas.microsoft.com/office/powerpoint/2010/main" val="3654155910"/>
      </p:ext>
    </p:extLst>
  </p:cSld>
  <p:clrMapOvr>
    <a:masterClrMapping/>
  </p:clrMapOvr>
  <p:transition spd="slow">
    <p:blinds dir="vert"/>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p:cNvSpPr>
            <a:spLocks noGrp="1"/>
          </p:cNvSpPr>
          <p:nvPr>
            <p:ph type="title"/>
          </p:nvPr>
        </p:nvSpPr>
        <p:spPr/>
        <p:txBody>
          <a:bodyPr/>
          <a:lstStyle/>
          <a:p>
            <a:r>
              <a:rPr lang="en-US" altLang="en-US" sz="2400" smtClean="0"/>
              <a:t>5 Themes of Geography – Spatial Interaction or Movement</a:t>
            </a:r>
          </a:p>
        </p:txBody>
      </p:sp>
      <p:sp>
        <p:nvSpPr>
          <p:cNvPr id="123907" name="Content Placeholder 2"/>
          <p:cNvSpPr>
            <a:spLocks noGrp="1"/>
          </p:cNvSpPr>
          <p:nvPr>
            <p:ph idx="1"/>
          </p:nvPr>
        </p:nvSpPr>
        <p:spPr/>
        <p:txBody>
          <a:bodyPr/>
          <a:lstStyle/>
          <a:p>
            <a:r>
              <a:rPr lang="en-US" altLang="en-US" b="1" u="sng" smtClean="0"/>
              <a:t>Stimulus Diffusion </a:t>
            </a:r>
            <a:r>
              <a:rPr lang="en-US" altLang="en-US" smtClean="0"/>
              <a:t>– the spread of an underlying principle, even though a characteristic itself apparently fails to diffuse.</a:t>
            </a:r>
          </a:p>
          <a:p>
            <a:endParaRPr lang="en-US" altLang="en-US" smtClean="0"/>
          </a:p>
          <a:p>
            <a:pPr lvl="1"/>
            <a:r>
              <a:rPr lang="en-US" altLang="en-US" smtClean="0"/>
              <a:t>Selections of ideas spread instead of the entire idea</a:t>
            </a:r>
          </a:p>
        </p:txBody>
      </p:sp>
    </p:spTree>
    <p:extLst>
      <p:ext uri="{BB962C8B-B14F-4D97-AF65-F5344CB8AC3E}">
        <p14:creationId xmlns:p14="http://schemas.microsoft.com/office/powerpoint/2010/main" val="3028864745"/>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3907">
                                            <p:txEl>
                                              <p:pRg st="0" end="0"/>
                                            </p:txEl>
                                          </p:spTgt>
                                        </p:tgtEl>
                                        <p:attrNameLst>
                                          <p:attrName>style.visibility</p:attrName>
                                        </p:attrNameLst>
                                      </p:cBhvr>
                                      <p:to>
                                        <p:strVal val="visible"/>
                                      </p:to>
                                    </p:set>
                                    <p:animEffect transition="in" filter="wipe(down)">
                                      <p:cBhvr>
                                        <p:cTn id="7" dur="500"/>
                                        <p:tgtEl>
                                          <p:spTgt spid="12390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3907">
                                            <p:txEl>
                                              <p:pRg st="2" end="2"/>
                                            </p:txEl>
                                          </p:spTgt>
                                        </p:tgtEl>
                                        <p:attrNameLst>
                                          <p:attrName>style.visibility</p:attrName>
                                        </p:attrNameLst>
                                      </p:cBhvr>
                                      <p:to>
                                        <p:strVal val="visible"/>
                                      </p:to>
                                    </p:set>
                                    <p:animEffect transition="in" filter="wipe(down)">
                                      <p:cBhvr>
                                        <p:cTn id="12" dur="500"/>
                                        <p:tgtEl>
                                          <p:spTgt spid="12390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build="p" bldLvl="2"/>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a:lstStyle/>
          <a:p>
            <a:r>
              <a:rPr lang="en-US" altLang="en-US" sz="2400" smtClean="0"/>
              <a:t>5 Themes of Geography – Spatial Interaction or Movement</a:t>
            </a:r>
          </a:p>
        </p:txBody>
      </p:sp>
      <p:pic>
        <p:nvPicPr>
          <p:cNvPr id="110595" name="Content Placeholder 3" descr="KEH_i211.gif"/>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905000" y="1143000"/>
            <a:ext cx="5413375" cy="5203825"/>
          </a:xfrm>
        </p:spPr>
      </p:pic>
    </p:spTree>
    <p:extLst>
      <p:ext uri="{BB962C8B-B14F-4D97-AF65-F5344CB8AC3E}">
        <p14:creationId xmlns:p14="http://schemas.microsoft.com/office/powerpoint/2010/main" val="446504982"/>
      </p:ext>
    </p:extLst>
  </p:cSld>
  <p:clrMapOvr>
    <a:masterClrMapping/>
  </p:clrMapOvr>
  <p:transition spd="slow">
    <p:blinds dir="vert"/>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p:txBody>
          <a:bodyPr/>
          <a:lstStyle/>
          <a:p>
            <a:r>
              <a:rPr lang="en-US" altLang="en-US" sz="2400" smtClean="0"/>
              <a:t>5 Themes of Geography – Spatial Interaction or Movement</a:t>
            </a:r>
          </a:p>
        </p:txBody>
      </p:sp>
      <p:sp>
        <p:nvSpPr>
          <p:cNvPr id="125955" name="Content Placeholder 2"/>
          <p:cNvSpPr>
            <a:spLocks noGrp="1"/>
          </p:cNvSpPr>
          <p:nvPr>
            <p:ph idx="1"/>
          </p:nvPr>
        </p:nvSpPr>
        <p:spPr/>
        <p:txBody>
          <a:bodyPr/>
          <a:lstStyle/>
          <a:p>
            <a:r>
              <a:rPr lang="en-US" altLang="en-US" smtClean="0"/>
              <a:t>Items can spread through one mode of diffusion or a combination.</a:t>
            </a:r>
          </a:p>
          <a:p>
            <a:endParaRPr lang="en-US" altLang="en-US" smtClean="0"/>
          </a:p>
          <a:p>
            <a:r>
              <a:rPr lang="en-US" altLang="en-US" b="1" u="sng" smtClean="0"/>
              <a:t>Absorbing Barriers </a:t>
            </a:r>
            <a:r>
              <a:rPr lang="en-US" altLang="en-US" smtClean="0"/>
              <a:t>– things that completely halt diffusion</a:t>
            </a:r>
          </a:p>
          <a:p>
            <a:pPr lvl="1"/>
            <a:r>
              <a:rPr lang="en-US" altLang="en-US" smtClean="0"/>
              <a:t>Few exist</a:t>
            </a:r>
          </a:p>
          <a:p>
            <a:pPr lvl="1"/>
            <a:endParaRPr lang="en-US" altLang="en-US" smtClean="0"/>
          </a:p>
          <a:p>
            <a:r>
              <a:rPr lang="en-US" altLang="en-US" b="1" u="sng" smtClean="0"/>
              <a:t>Permeable Barrier </a:t>
            </a:r>
            <a:r>
              <a:rPr lang="en-US" altLang="en-US" smtClean="0"/>
              <a:t>– allowing part of the innovation wave to diffuse through but acting to weaken or retard the continued spread</a:t>
            </a:r>
          </a:p>
        </p:txBody>
      </p:sp>
    </p:spTree>
    <p:extLst>
      <p:ext uri="{BB962C8B-B14F-4D97-AF65-F5344CB8AC3E}">
        <p14:creationId xmlns:p14="http://schemas.microsoft.com/office/powerpoint/2010/main" val="880485157"/>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5955">
                                            <p:txEl>
                                              <p:pRg st="0" end="0"/>
                                            </p:txEl>
                                          </p:spTgt>
                                        </p:tgtEl>
                                        <p:attrNameLst>
                                          <p:attrName>style.visibility</p:attrName>
                                        </p:attrNameLst>
                                      </p:cBhvr>
                                      <p:to>
                                        <p:strVal val="visible"/>
                                      </p:to>
                                    </p:set>
                                    <p:animEffect transition="in" filter="wipe(down)">
                                      <p:cBhvr>
                                        <p:cTn id="7" dur="500"/>
                                        <p:tgtEl>
                                          <p:spTgt spid="12595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5955">
                                            <p:txEl>
                                              <p:pRg st="2" end="2"/>
                                            </p:txEl>
                                          </p:spTgt>
                                        </p:tgtEl>
                                        <p:attrNameLst>
                                          <p:attrName>style.visibility</p:attrName>
                                        </p:attrNameLst>
                                      </p:cBhvr>
                                      <p:to>
                                        <p:strVal val="visible"/>
                                      </p:to>
                                    </p:set>
                                    <p:animEffect transition="in" filter="wipe(down)">
                                      <p:cBhvr>
                                        <p:cTn id="12" dur="500"/>
                                        <p:tgtEl>
                                          <p:spTgt spid="12595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5955">
                                            <p:txEl>
                                              <p:pRg st="3" end="3"/>
                                            </p:txEl>
                                          </p:spTgt>
                                        </p:tgtEl>
                                        <p:attrNameLst>
                                          <p:attrName>style.visibility</p:attrName>
                                        </p:attrNameLst>
                                      </p:cBhvr>
                                      <p:to>
                                        <p:strVal val="visible"/>
                                      </p:to>
                                    </p:set>
                                    <p:animEffect transition="in" filter="wipe(down)">
                                      <p:cBhvr>
                                        <p:cTn id="17" dur="500"/>
                                        <p:tgtEl>
                                          <p:spTgt spid="12595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5955">
                                            <p:txEl>
                                              <p:pRg st="5" end="5"/>
                                            </p:txEl>
                                          </p:spTgt>
                                        </p:tgtEl>
                                        <p:attrNameLst>
                                          <p:attrName>style.visibility</p:attrName>
                                        </p:attrNameLst>
                                      </p:cBhvr>
                                      <p:to>
                                        <p:strVal val="visible"/>
                                      </p:to>
                                    </p:set>
                                    <p:animEffect transition="in" filter="wipe(down)">
                                      <p:cBhvr>
                                        <p:cTn id="22" dur="500"/>
                                        <p:tgtEl>
                                          <p:spTgt spid="12595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5" grpId="0" build="p" bldLvl="2"/>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p:cNvSpPr>
            <a:spLocks noGrp="1"/>
          </p:cNvSpPr>
          <p:nvPr>
            <p:ph type="title"/>
          </p:nvPr>
        </p:nvSpPr>
        <p:spPr/>
        <p:txBody>
          <a:bodyPr/>
          <a:lstStyle/>
          <a:p>
            <a:r>
              <a:rPr lang="en-US" altLang="en-US" sz="2400" smtClean="0"/>
              <a:t>5 Themes of Geography – Spatial Interaction or Movement</a:t>
            </a:r>
          </a:p>
        </p:txBody>
      </p:sp>
      <p:sp>
        <p:nvSpPr>
          <p:cNvPr id="126979" name="Content Placeholder 2"/>
          <p:cNvSpPr>
            <a:spLocks noGrp="1"/>
          </p:cNvSpPr>
          <p:nvPr>
            <p:ph idx="1"/>
          </p:nvPr>
        </p:nvSpPr>
        <p:spPr/>
        <p:txBody>
          <a:bodyPr/>
          <a:lstStyle/>
          <a:p>
            <a:r>
              <a:rPr lang="en-US" altLang="en-US" smtClean="0"/>
              <a:t>Diffusion of Innovations</a:t>
            </a:r>
          </a:p>
          <a:p>
            <a:pPr lvl="1"/>
            <a:r>
              <a:rPr lang="en-US" altLang="en-US" b="1" smtClean="0"/>
              <a:t>Stage 1 </a:t>
            </a:r>
            <a:r>
              <a:rPr lang="en-US" altLang="en-US" smtClean="0"/>
              <a:t>– innovations spread at a steady, slow rate</a:t>
            </a:r>
          </a:p>
          <a:p>
            <a:pPr lvl="1"/>
            <a:endParaRPr lang="en-US" altLang="en-US" smtClean="0"/>
          </a:p>
          <a:p>
            <a:pPr lvl="1"/>
            <a:r>
              <a:rPr lang="en-US" altLang="en-US" b="1" smtClean="0"/>
              <a:t>Stage 2 </a:t>
            </a:r>
            <a:r>
              <a:rPr lang="en-US" altLang="en-US" smtClean="0"/>
              <a:t>– Neighborhood Effect:  acceptance is usually most rapid in small clusters around an initial adopter</a:t>
            </a:r>
          </a:p>
          <a:p>
            <a:pPr lvl="2"/>
            <a:r>
              <a:rPr lang="en-US" altLang="en-US" smtClean="0"/>
              <a:t>Fastest rate of diffusion</a:t>
            </a:r>
          </a:p>
          <a:p>
            <a:pPr lvl="2">
              <a:buFontTx/>
              <a:buNone/>
            </a:pPr>
            <a:endParaRPr lang="en-US" altLang="en-US" smtClean="0"/>
          </a:p>
          <a:p>
            <a:pPr lvl="1"/>
            <a:r>
              <a:rPr lang="en-US" altLang="en-US" b="1" smtClean="0"/>
              <a:t>Stage 3 </a:t>
            </a:r>
            <a:r>
              <a:rPr lang="en-US" altLang="en-US" smtClean="0"/>
              <a:t>– Diffusion slows as acceptance of the innovation is greater</a:t>
            </a:r>
          </a:p>
        </p:txBody>
      </p:sp>
    </p:spTree>
    <p:extLst>
      <p:ext uri="{BB962C8B-B14F-4D97-AF65-F5344CB8AC3E}">
        <p14:creationId xmlns:p14="http://schemas.microsoft.com/office/powerpoint/2010/main" val="1758668461"/>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6979">
                                            <p:txEl>
                                              <p:pRg st="0" end="0"/>
                                            </p:txEl>
                                          </p:spTgt>
                                        </p:tgtEl>
                                        <p:attrNameLst>
                                          <p:attrName>style.visibility</p:attrName>
                                        </p:attrNameLst>
                                      </p:cBhvr>
                                      <p:to>
                                        <p:strVal val="visible"/>
                                      </p:to>
                                    </p:set>
                                    <p:animEffect transition="in" filter="wipe(down)">
                                      <p:cBhvr>
                                        <p:cTn id="7" dur="500"/>
                                        <p:tgtEl>
                                          <p:spTgt spid="1269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6979">
                                            <p:txEl>
                                              <p:pRg st="1" end="1"/>
                                            </p:txEl>
                                          </p:spTgt>
                                        </p:tgtEl>
                                        <p:attrNameLst>
                                          <p:attrName>style.visibility</p:attrName>
                                        </p:attrNameLst>
                                      </p:cBhvr>
                                      <p:to>
                                        <p:strVal val="visible"/>
                                      </p:to>
                                    </p:set>
                                    <p:animEffect transition="in" filter="wipe(down)">
                                      <p:cBhvr>
                                        <p:cTn id="12" dur="500"/>
                                        <p:tgtEl>
                                          <p:spTgt spid="12697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6979">
                                            <p:txEl>
                                              <p:pRg st="3" end="3"/>
                                            </p:txEl>
                                          </p:spTgt>
                                        </p:tgtEl>
                                        <p:attrNameLst>
                                          <p:attrName>style.visibility</p:attrName>
                                        </p:attrNameLst>
                                      </p:cBhvr>
                                      <p:to>
                                        <p:strVal val="visible"/>
                                      </p:to>
                                    </p:set>
                                    <p:animEffect transition="in" filter="wipe(down)">
                                      <p:cBhvr>
                                        <p:cTn id="17" dur="500"/>
                                        <p:tgtEl>
                                          <p:spTgt spid="126979">
                                            <p:txEl>
                                              <p:pRg st="3" end="3"/>
                                            </p:txEl>
                                          </p:spTgt>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26979">
                                            <p:txEl>
                                              <p:pRg st="4" end="4"/>
                                            </p:txEl>
                                          </p:spTgt>
                                        </p:tgtEl>
                                        <p:attrNameLst>
                                          <p:attrName>style.visibility</p:attrName>
                                        </p:attrNameLst>
                                      </p:cBhvr>
                                      <p:to>
                                        <p:strVal val="visible"/>
                                      </p:to>
                                    </p:set>
                                    <p:animEffect transition="in" filter="wipe(down)">
                                      <p:cBhvr>
                                        <p:cTn id="20" dur="500"/>
                                        <p:tgtEl>
                                          <p:spTgt spid="126979">
                                            <p:txEl>
                                              <p:pRg st="4" end="4"/>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26979">
                                            <p:txEl>
                                              <p:pRg st="6" end="6"/>
                                            </p:txEl>
                                          </p:spTgt>
                                        </p:tgtEl>
                                        <p:attrNameLst>
                                          <p:attrName>style.visibility</p:attrName>
                                        </p:attrNameLst>
                                      </p:cBhvr>
                                      <p:to>
                                        <p:strVal val="visible"/>
                                      </p:to>
                                    </p:set>
                                    <p:animEffect transition="in" filter="wipe(down)">
                                      <p:cBhvr>
                                        <p:cTn id="25" dur="500"/>
                                        <p:tgtEl>
                                          <p:spTgt spid="12697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9" grpId="0" build="p" bldLvl="2"/>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pPr eaLnBrk="1" hangingPunct="1"/>
            <a:r>
              <a:rPr lang="en-US" altLang="en-US" smtClean="0"/>
              <a:t>Tools of Geographers</a:t>
            </a:r>
          </a:p>
        </p:txBody>
      </p:sp>
      <p:sp>
        <p:nvSpPr>
          <p:cNvPr id="47107" name="Content Placeholder 2"/>
          <p:cNvSpPr>
            <a:spLocks noGrp="1"/>
          </p:cNvSpPr>
          <p:nvPr>
            <p:ph idx="1"/>
          </p:nvPr>
        </p:nvSpPr>
        <p:spPr/>
        <p:txBody>
          <a:bodyPr/>
          <a:lstStyle/>
          <a:p>
            <a:pPr eaLnBrk="1" hangingPunct="1"/>
            <a:r>
              <a:rPr lang="en-US" altLang="en-US" smtClean="0"/>
              <a:t>The map is the most important tool for a geographer.</a:t>
            </a:r>
          </a:p>
          <a:p>
            <a:pPr lvl="1" eaLnBrk="1" hangingPunct="1"/>
            <a:endParaRPr lang="en-US" altLang="en-US" smtClean="0"/>
          </a:p>
          <a:p>
            <a:pPr lvl="1" eaLnBrk="1" hangingPunct="1"/>
            <a:r>
              <a:rPr lang="en-US" altLang="en-US" smtClean="0"/>
              <a:t>Cartography is the science of map-making</a:t>
            </a:r>
          </a:p>
          <a:p>
            <a:pPr lvl="1" eaLnBrk="1" hangingPunct="1">
              <a:buFontTx/>
              <a:buNone/>
            </a:pPr>
            <a:endParaRPr lang="en-US" altLang="en-US" smtClean="0"/>
          </a:p>
          <a:p>
            <a:pPr lvl="1" eaLnBrk="1" hangingPunct="1"/>
            <a:r>
              <a:rPr lang="en-US" altLang="en-US" smtClean="0"/>
              <a:t>Maps serve two purposes:</a:t>
            </a:r>
          </a:p>
          <a:p>
            <a:pPr lvl="2" eaLnBrk="1" hangingPunct="1"/>
            <a:r>
              <a:rPr lang="en-US" altLang="en-US" smtClean="0"/>
              <a:t>Reference</a:t>
            </a:r>
          </a:p>
          <a:p>
            <a:pPr lvl="3" eaLnBrk="1" hangingPunct="1"/>
            <a:r>
              <a:rPr lang="en-US" altLang="en-US" smtClean="0"/>
              <a:t>Where is something located?</a:t>
            </a:r>
          </a:p>
          <a:p>
            <a:pPr lvl="3" eaLnBrk="1" hangingPunct="1"/>
            <a:r>
              <a:rPr lang="en-US" altLang="en-US" smtClean="0"/>
              <a:t>What is the shortest route between two objects?</a:t>
            </a:r>
          </a:p>
          <a:p>
            <a:pPr lvl="2" eaLnBrk="1" hangingPunct="1"/>
            <a:r>
              <a:rPr lang="en-US" altLang="en-US" smtClean="0"/>
              <a:t>Communication</a:t>
            </a:r>
          </a:p>
          <a:p>
            <a:pPr lvl="3" eaLnBrk="1" hangingPunct="1"/>
            <a:r>
              <a:rPr lang="en-US" altLang="en-US" smtClean="0"/>
              <a:t>Depictions of human activities</a:t>
            </a:r>
          </a:p>
          <a:p>
            <a:pPr lvl="3" eaLnBrk="1" hangingPunct="1"/>
            <a:r>
              <a:rPr lang="en-US" altLang="en-US" smtClean="0"/>
              <a:t>Underlying reasoning</a:t>
            </a:r>
          </a:p>
          <a:p>
            <a:pPr lvl="3" eaLnBrk="1" hangingPunct="1"/>
            <a:r>
              <a:rPr lang="en-US" altLang="en-US" smtClean="0"/>
              <a:t>Data sharing</a:t>
            </a:r>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7107">
                                            <p:txEl>
                                              <p:pRg st="0" end="0"/>
                                            </p:txEl>
                                          </p:spTgt>
                                        </p:tgtEl>
                                        <p:attrNameLst>
                                          <p:attrName>style.visibility</p:attrName>
                                        </p:attrNameLst>
                                      </p:cBhvr>
                                      <p:to>
                                        <p:strVal val="visible"/>
                                      </p:to>
                                    </p:set>
                                    <p:animEffect transition="in" filter="wipe(down)">
                                      <p:cBhvr>
                                        <p:cTn id="7" dur="500"/>
                                        <p:tgtEl>
                                          <p:spTgt spid="4710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7107">
                                            <p:txEl>
                                              <p:pRg st="2" end="2"/>
                                            </p:txEl>
                                          </p:spTgt>
                                        </p:tgtEl>
                                        <p:attrNameLst>
                                          <p:attrName>style.visibility</p:attrName>
                                        </p:attrNameLst>
                                      </p:cBhvr>
                                      <p:to>
                                        <p:strVal val="visible"/>
                                      </p:to>
                                    </p:set>
                                    <p:animEffect transition="in" filter="wipe(down)">
                                      <p:cBhvr>
                                        <p:cTn id="12" dur="500"/>
                                        <p:tgtEl>
                                          <p:spTgt spid="4710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7107">
                                            <p:txEl>
                                              <p:pRg st="4" end="4"/>
                                            </p:txEl>
                                          </p:spTgt>
                                        </p:tgtEl>
                                        <p:attrNameLst>
                                          <p:attrName>style.visibility</p:attrName>
                                        </p:attrNameLst>
                                      </p:cBhvr>
                                      <p:to>
                                        <p:strVal val="visible"/>
                                      </p:to>
                                    </p:set>
                                    <p:animEffect transition="in" filter="wipe(down)">
                                      <p:cBhvr>
                                        <p:cTn id="17" dur="500"/>
                                        <p:tgtEl>
                                          <p:spTgt spid="47107">
                                            <p:txEl>
                                              <p:pRg st="4" end="4"/>
                                            </p:txEl>
                                          </p:spTgt>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47107">
                                            <p:txEl>
                                              <p:pRg st="5" end="5"/>
                                            </p:txEl>
                                          </p:spTgt>
                                        </p:tgtEl>
                                        <p:attrNameLst>
                                          <p:attrName>style.visibility</p:attrName>
                                        </p:attrNameLst>
                                      </p:cBhvr>
                                      <p:to>
                                        <p:strVal val="visible"/>
                                      </p:to>
                                    </p:set>
                                    <p:animEffect transition="in" filter="wipe(down)">
                                      <p:cBhvr>
                                        <p:cTn id="20" dur="500"/>
                                        <p:tgtEl>
                                          <p:spTgt spid="47107">
                                            <p:txEl>
                                              <p:pRg st="5" end="5"/>
                                            </p:txEl>
                                          </p:spTgt>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47107">
                                            <p:txEl>
                                              <p:pRg st="6" end="6"/>
                                            </p:txEl>
                                          </p:spTgt>
                                        </p:tgtEl>
                                        <p:attrNameLst>
                                          <p:attrName>style.visibility</p:attrName>
                                        </p:attrNameLst>
                                      </p:cBhvr>
                                      <p:to>
                                        <p:strVal val="visible"/>
                                      </p:to>
                                    </p:set>
                                    <p:animEffect transition="in" filter="wipe(down)">
                                      <p:cBhvr>
                                        <p:cTn id="23" dur="500"/>
                                        <p:tgtEl>
                                          <p:spTgt spid="47107">
                                            <p:txEl>
                                              <p:pRg st="6" end="6"/>
                                            </p:tx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47107">
                                            <p:txEl>
                                              <p:pRg st="7" end="7"/>
                                            </p:txEl>
                                          </p:spTgt>
                                        </p:tgtEl>
                                        <p:attrNameLst>
                                          <p:attrName>style.visibility</p:attrName>
                                        </p:attrNameLst>
                                      </p:cBhvr>
                                      <p:to>
                                        <p:strVal val="visible"/>
                                      </p:to>
                                    </p:set>
                                    <p:animEffect transition="in" filter="wipe(down)">
                                      <p:cBhvr>
                                        <p:cTn id="26" dur="500"/>
                                        <p:tgtEl>
                                          <p:spTgt spid="47107">
                                            <p:txEl>
                                              <p:pRg st="7" end="7"/>
                                            </p:txEl>
                                          </p:spTgt>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47107">
                                            <p:txEl>
                                              <p:pRg st="8" end="8"/>
                                            </p:txEl>
                                          </p:spTgt>
                                        </p:tgtEl>
                                        <p:attrNameLst>
                                          <p:attrName>style.visibility</p:attrName>
                                        </p:attrNameLst>
                                      </p:cBhvr>
                                      <p:to>
                                        <p:strVal val="visible"/>
                                      </p:to>
                                    </p:set>
                                    <p:animEffect transition="in" filter="wipe(down)">
                                      <p:cBhvr>
                                        <p:cTn id="29" dur="500"/>
                                        <p:tgtEl>
                                          <p:spTgt spid="47107">
                                            <p:txEl>
                                              <p:pRg st="8" end="8"/>
                                            </p:txEl>
                                          </p:spTgt>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47107">
                                            <p:txEl>
                                              <p:pRg st="9" end="9"/>
                                            </p:txEl>
                                          </p:spTgt>
                                        </p:tgtEl>
                                        <p:attrNameLst>
                                          <p:attrName>style.visibility</p:attrName>
                                        </p:attrNameLst>
                                      </p:cBhvr>
                                      <p:to>
                                        <p:strVal val="visible"/>
                                      </p:to>
                                    </p:set>
                                    <p:animEffect transition="in" filter="wipe(down)">
                                      <p:cBhvr>
                                        <p:cTn id="32" dur="500"/>
                                        <p:tgtEl>
                                          <p:spTgt spid="47107">
                                            <p:txEl>
                                              <p:pRg st="9" end="9"/>
                                            </p:txEl>
                                          </p:spTgt>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47107">
                                            <p:txEl>
                                              <p:pRg st="10" end="10"/>
                                            </p:txEl>
                                          </p:spTgt>
                                        </p:tgtEl>
                                        <p:attrNameLst>
                                          <p:attrName>style.visibility</p:attrName>
                                        </p:attrNameLst>
                                      </p:cBhvr>
                                      <p:to>
                                        <p:strVal val="visible"/>
                                      </p:to>
                                    </p:set>
                                    <p:animEffect transition="in" filter="wipe(down)">
                                      <p:cBhvr>
                                        <p:cTn id="35" dur="500"/>
                                        <p:tgtEl>
                                          <p:spTgt spid="47107">
                                            <p:txEl>
                                              <p:pRg st="10" end="10"/>
                                            </p:txEl>
                                          </p:spTgt>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47107">
                                            <p:txEl>
                                              <p:pRg st="11" end="11"/>
                                            </p:txEl>
                                          </p:spTgt>
                                        </p:tgtEl>
                                        <p:attrNameLst>
                                          <p:attrName>style.visibility</p:attrName>
                                        </p:attrNameLst>
                                      </p:cBhvr>
                                      <p:to>
                                        <p:strVal val="visible"/>
                                      </p:to>
                                    </p:set>
                                    <p:animEffect transition="in" filter="wipe(down)">
                                      <p:cBhvr>
                                        <p:cTn id="38" dur="500"/>
                                        <p:tgtEl>
                                          <p:spTgt spid="4710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build="p" bldLvl="2"/>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p:txBody>
          <a:bodyPr/>
          <a:lstStyle/>
          <a:p>
            <a:pPr eaLnBrk="1" hangingPunct="1"/>
            <a:r>
              <a:rPr lang="en-US" altLang="en-US" smtClean="0"/>
              <a:t>Tools of Geographers</a:t>
            </a:r>
          </a:p>
        </p:txBody>
      </p:sp>
      <p:sp>
        <p:nvSpPr>
          <p:cNvPr id="49155" name="Content Placeholder 2"/>
          <p:cNvSpPr>
            <a:spLocks noGrp="1"/>
          </p:cNvSpPr>
          <p:nvPr>
            <p:ph idx="1"/>
          </p:nvPr>
        </p:nvSpPr>
        <p:spPr/>
        <p:txBody>
          <a:bodyPr/>
          <a:lstStyle/>
          <a:p>
            <a:pPr eaLnBrk="1" hangingPunct="1"/>
            <a:r>
              <a:rPr lang="en-US" altLang="en-US" smtClean="0"/>
              <a:t>Cartographers are concerned with two primary items – scale and projection.</a:t>
            </a:r>
          </a:p>
          <a:p>
            <a:pPr eaLnBrk="1" hangingPunct="1"/>
            <a:endParaRPr lang="en-US" altLang="en-US" smtClean="0"/>
          </a:p>
          <a:p>
            <a:pPr eaLnBrk="1" hangingPunct="1"/>
            <a:r>
              <a:rPr lang="en-US" altLang="en-US" smtClean="0"/>
              <a:t>Map Scale is how much of the Earth’s surface is depicted on the map.</a:t>
            </a:r>
          </a:p>
          <a:p>
            <a:pPr eaLnBrk="1" hangingPunct="1"/>
            <a:endParaRPr lang="en-US" altLang="en-US" smtClean="0"/>
          </a:p>
        </p:txBody>
      </p:sp>
      <p:pic>
        <p:nvPicPr>
          <p:cNvPr id="82948" name="Picture 3" descr="lgreef.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700" y="3581400"/>
            <a:ext cx="4133850"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9" name="Picture 4" descr="lgreef2.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54550" y="3581400"/>
            <a:ext cx="4462463"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49155">
                                            <p:txEl>
                                              <p:pRg st="0" end="0"/>
                                            </p:txEl>
                                          </p:spTgt>
                                        </p:tgtEl>
                                        <p:attrNameLst>
                                          <p:attrName>style.visibility</p:attrName>
                                        </p:attrNameLst>
                                      </p:cBhvr>
                                      <p:to>
                                        <p:strVal val="visible"/>
                                      </p:to>
                                    </p:set>
                                    <p:animEffect transition="in" filter="wipe(down)">
                                      <p:cBhvr>
                                        <p:cTn id="7" dur="500"/>
                                        <p:tgtEl>
                                          <p:spTgt spid="49155">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49155">
                                            <p:txEl>
                                              <p:pRg st="2" end="2"/>
                                            </p:txEl>
                                          </p:spTgt>
                                        </p:tgtEl>
                                        <p:attrNameLst>
                                          <p:attrName>style.visibility</p:attrName>
                                        </p:attrNameLst>
                                      </p:cBhvr>
                                      <p:to>
                                        <p:strVal val="visible"/>
                                      </p:to>
                                    </p:set>
                                    <p:animEffect transition="in" filter="wipe(down)">
                                      <p:cBhvr>
                                        <p:cTn id="10" dur="500"/>
                                        <p:tgtEl>
                                          <p:spTgt spid="491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p:cNvSpPr>
          <p:nvPr>
            <p:ph type="title"/>
          </p:nvPr>
        </p:nvSpPr>
        <p:spPr/>
        <p:txBody>
          <a:bodyPr/>
          <a:lstStyle/>
          <a:p>
            <a:pPr eaLnBrk="1" hangingPunct="1"/>
            <a:r>
              <a:rPr lang="en-US" altLang="en-US" smtClean="0"/>
              <a:t>Tools of Geographers</a:t>
            </a:r>
          </a:p>
        </p:txBody>
      </p:sp>
      <p:sp>
        <p:nvSpPr>
          <p:cNvPr id="50179" name="Content Placeholder 2"/>
          <p:cNvSpPr>
            <a:spLocks noGrp="1"/>
          </p:cNvSpPr>
          <p:nvPr>
            <p:ph idx="1"/>
          </p:nvPr>
        </p:nvSpPr>
        <p:spPr/>
        <p:txBody>
          <a:bodyPr/>
          <a:lstStyle/>
          <a:p>
            <a:pPr eaLnBrk="1" hangingPunct="1"/>
            <a:r>
              <a:rPr lang="en-US" altLang="en-US" smtClean="0"/>
              <a:t>Map scale is represented three different ways</a:t>
            </a:r>
          </a:p>
          <a:p>
            <a:pPr lvl="1" eaLnBrk="1" hangingPunct="1"/>
            <a:r>
              <a:rPr lang="en-US" altLang="en-US" smtClean="0"/>
              <a:t>Fractional – 1/24,000</a:t>
            </a:r>
          </a:p>
          <a:p>
            <a:pPr lvl="1" eaLnBrk="1" hangingPunct="1"/>
            <a:r>
              <a:rPr lang="en-US" altLang="en-US" smtClean="0"/>
              <a:t>Ratio – 1:24,000</a:t>
            </a:r>
          </a:p>
          <a:p>
            <a:pPr lvl="1" eaLnBrk="1" hangingPunct="1"/>
            <a:r>
              <a:rPr lang="en-US" altLang="en-US" smtClean="0"/>
              <a:t>Written – 1 inch equals 24,000 miles</a:t>
            </a:r>
          </a:p>
          <a:p>
            <a:pPr lvl="1" eaLnBrk="1" hangingPunct="1"/>
            <a:endParaRPr lang="en-US" altLang="en-US" smtClean="0"/>
          </a:p>
          <a:p>
            <a:pPr lvl="1" eaLnBrk="1" hangingPunct="1"/>
            <a:r>
              <a:rPr lang="en-US" altLang="en-US" smtClean="0"/>
              <a:t>Fractional and ratio show the numerical ratio between distances on the map and Earth’s surface.	</a:t>
            </a:r>
          </a:p>
          <a:p>
            <a:pPr lvl="2" eaLnBrk="1" hangingPunct="1"/>
            <a:r>
              <a:rPr lang="en-US" altLang="en-US" smtClean="0"/>
              <a:t>The number on the left side of the figure always represents the unit of distance on the map</a:t>
            </a:r>
          </a:p>
          <a:p>
            <a:pPr lvl="2" eaLnBrk="1" hangingPunct="1"/>
            <a:r>
              <a:rPr lang="en-US" altLang="en-US" smtClean="0"/>
              <a:t>The number on the right side of the figure always represents the unit of distance on Earth’s surface</a:t>
            </a:r>
          </a:p>
          <a:p>
            <a:pPr lvl="1" eaLnBrk="1" hangingPunct="1"/>
            <a:endParaRPr lang="en-US" altLang="en-US" smtClean="0"/>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0179">
                                            <p:txEl>
                                              <p:pRg st="0" end="0"/>
                                            </p:txEl>
                                          </p:spTgt>
                                        </p:tgtEl>
                                        <p:attrNameLst>
                                          <p:attrName>style.visibility</p:attrName>
                                        </p:attrNameLst>
                                      </p:cBhvr>
                                      <p:to>
                                        <p:strVal val="visible"/>
                                      </p:to>
                                    </p:set>
                                    <p:animEffect transition="in" filter="wipe(down)">
                                      <p:cBhvr>
                                        <p:cTn id="7" dur="500"/>
                                        <p:tgtEl>
                                          <p:spTgt spid="501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0179">
                                            <p:txEl>
                                              <p:pRg st="1" end="1"/>
                                            </p:txEl>
                                          </p:spTgt>
                                        </p:tgtEl>
                                        <p:attrNameLst>
                                          <p:attrName>style.visibility</p:attrName>
                                        </p:attrNameLst>
                                      </p:cBhvr>
                                      <p:to>
                                        <p:strVal val="visible"/>
                                      </p:to>
                                    </p:set>
                                    <p:animEffect transition="in" filter="wipe(down)">
                                      <p:cBhvr>
                                        <p:cTn id="12" dur="500"/>
                                        <p:tgtEl>
                                          <p:spTgt spid="5017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0179">
                                            <p:txEl>
                                              <p:pRg st="2" end="2"/>
                                            </p:txEl>
                                          </p:spTgt>
                                        </p:tgtEl>
                                        <p:attrNameLst>
                                          <p:attrName>style.visibility</p:attrName>
                                        </p:attrNameLst>
                                      </p:cBhvr>
                                      <p:to>
                                        <p:strVal val="visible"/>
                                      </p:to>
                                    </p:set>
                                    <p:animEffect transition="in" filter="wipe(down)">
                                      <p:cBhvr>
                                        <p:cTn id="17" dur="500"/>
                                        <p:tgtEl>
                                          <p:spTgt spid="5017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0179">
                                            <p:txEl>
                                              <p:pRg st="3" end="3"/>
                                            </p:txEl>
                                          </p:spTgt>
                                        </p:tgtEl>
                                        <p:attrNameLst>
                                          <p:attrName>style.visibility</p:attrName>
                                        </p:attrNameLst>
                                      </p:cBhvr>
                                      <p:to>
                                        <p:strVal val="visible"/>
                                      </p:to>
                                    </p:set>
                                    <p:animEffect transition="in" filter="wipe(down)">
                                      <p:cBhvr>
                                        <p:cTn id="22" dur="500"/>
                                        <p:tgtEl>
                                          <p:spTgt spid="5017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0179">
                                            <p:txEl>
                                              <p:pRg st="5" end="5"/>
                                            </p:txEl>
                                          </p:spTgt>
                                        </p:tgtEl>
                                        <p:attrNameLst>
                                          <p:attrName>style.visibility</p:attrName>
                                        </p:attrNameLst>
                                      </p:cBhvr>
                                      <p:to>
                                        <p:strVal val="visible"/>
                                      </p:to>
                                    </p:set>
                                    <p:animEffect transition="in" filter="wipe(down)">
                                      <p:cBhvr>
                                        <p:cTn id="27" dur="500"/>
                                        <p:tgtEl>
                                          <p:spTgt spid="50179">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50179">
                                            <p:txEl>
                                              <p:pRg st="6" end="6"/>
                                            </p:txEl>
                                          </p:spTgt>
                                        </p:tgtEl>
                                        <p:attrNameLst>
                                          <p:attrName>style.visibility</p:attrName>
                                        </p:attrNameLst>
                                      </p:cBhvr>
                                      <p:to>
                                        <p:strVal val="visible"/>
                                      </p:to>
                                    </p:set>
                                    <p:animEffect transition="in" filter="wipe(down)">
                                      <p:cBhvr>
                                        <p:cTn id="32" dur="500"/>
                                        <p:tgtEl>
                                          <p:spTgt spid="50179">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50179">
                                            <p:txEl>
                                              <p:pRg st="7" end="7"/>
                                            </p:txEl>
                                          </p:spTgt>
                                        </p:tgtEl>
                                        <p:attrNameLst>
                                          <p:attrName>style.visibility</p:attrName>
                                        </p:attrNameLst>
                                      </p:cBhvr>
                                      <p:to>
                                        <p:strVal val="visible"/>
                                      </p:to>
                                    </p:set>
                                    <p:animEffect transition="in" filter="wipe(down)">
                                      <p:cBhvr>
                                        <p:cTn id="37" dur="500"/>
                                        <p:tgtEl>
                                          <p:spTgt spid="5017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9" grpId="0" build="p" bldLvl="5"/>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p:nvPr>
        </p:nvSpPr>
        <p:spPr/>
        <p:txBody>
          <a:bodyPr/>
          <a:lstStyle/>
          <a:p>
            <a:pPr eaLnBrk="1" hangingPunct="1"/>
            <a:r>
              <a:rPr lang="en-US" altLang="en-US" smtClean="0"/>
              <a:t>Tools of Geographers</a:t>
            </a:r>
          </a:p>
        </p:txBody>
      </p:sp>
      <p:sp>
        <p:nvSpPr>
          <p:cNvPr id="51203" name="Content Placeholder 2"/>
          <p:cNvSpPr>
            <a:spLocks noGrp="1"/>
          </p:cNvSpPr>
          <p:nvPr>
            <p:ph idx="1"/>
          </p:nvPr>
        </p:nvSpPr>
        <p:spPr/>
        <p:txBody>
          <a:bodyPr/>
          <a:lstStyle/>
          <a:p>
            <a:pPr eaLnBrk="1" hangingPunct="1"/>
            <a:r>
              <a:rPr lang="en-US" altLang="en-US" smtClean="0"/>
              <a:t>The level of detail depends on the map scale</a:t>
            </a:r>
          </a:p>
          <a:p>
            <a:pPr eaLnBrk="1" hangingPunct="1"/>
            <a:endParaRPr lang="en-US" altLang="en-US" smtClean="0"/>
          </a:p>
          <a:p>
            <a:pPr eaLnBrk="1" hangingPunct="1"/>
            <a:r>
              <a:rPr lang="en-US" altLang="en-US" smtClean="0"/>
              <a:t>Small scale maps show little detail (1/24,000)</a:t>
            </a:r>
          </a:p>
          <a:p>
            <a:pPr lvl="1" eaLnBrk="1" hangingPunct="1"/>
            <a:r>
              <a:rPr lang="en-US" altLang="en-US" smtClean="0"/>
              <a:t>Objects are relatively small</a:t>
            </a:r>
          </a:p>
          <a:p>
            <a:pPr lvl="1" eaLnBrk="1" hangingPunct="1"/>
            <a:r>
              <a:rPr lang="en-US" altLang="en-US" smtClean="0"/>
              <a:t>Greatest distortion and least useful</a:t>
            </a:r>
          </a:p>
          <a:p>
            <a:pPr eaLnBrk="1" hangingPunct="1"/>
            <a:endParaRPr lang="en-US" altLang="en-US" smtClean="0"/>
          </a:p>
          <a:p>
            <a:pPr eaLnBrk="1" hangingPunct="1"/>
            <a:r>
              <a:rPr lang="en-US" altLang="en-US" smtClean="0"/>
              <a:t>Large scale maps show greater detail (1/100)</a:t>
            </a:r>
          </a:p>
          <a:p>
            <a:pPr lvl="1" eaLnBrk="1" hangingPunct="1"/>
            <a:r>
              <a:rPr lang="en-US" altLang="en-US" smtClean="0"/>
              <a:t>Objects are relatively large</a:t>
            </a:r>
          </a:p>
          <a:p>
            <a:pPr lvl="1" eaLnBrk="1" hangingPunct="1"/>
            <a:r>
              <a:rPr lang="en-US" altLang="en-US" smtClean="0"/>
              <a:t>Least distortion and most useful</a:t>
            </a:r>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animEffect transition="in" filter="wipe(down)">
                                      <p:cBhvr>
                                        <p:cTn id="7" dur="500"/>
                                        <p:tgtEl>
                                          <p:spTgt spid="5120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1203">
                                            <p:txEl>
                                              <p:pRg st="2" end="2"/>
                                            </p:txEl>
                                          </p:spTgt>
                                        </p:tgtEl>
                                        <p:attrNameLst>
                                          <p:attrName>style.visibility</p:attrName>
                                        </p:attrNameLst>
                                      </p:cBhvr>
                                      <p:to>
                                        <p:strVal val="visible"/>
                                      </p:to>
                                    </p:set>
                                    <p:animEffect transition="in" filter="wipe(down)">
                                      <p:cBhvr>
                                        <p:cTn id="12" dur="500"/>
                                        <p:tgtEl>
                                          <p:spTgt spid="51203">
                                            <p:txEl>
                                              <p:pRg st="2" end="2"/>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51203">
                                            <p:txEl>
                                              <p:pRg st="3" end="3"/>
                                            </p:txEl>
                                          </p:spTgt>
                                        </p:tgtEl>
                                        <p:attrNameLst>
                                          <p:attrName>style.visibility</p:attrName>
                                        </p:attrNameLst>
                                      </p:cBhvr>
                                      <p:to>
                                        <p:strVal val="visible"/>
                                      </p:to>
                                    </p:set>
                                    <p:animEffect transition="in" filter="wipe(down)">
                                      <p:cBhvr>
                                        <p:cTn id="15" dur="500"/>
                                        <p:tgtEl>
                                          <p:spTgt spid="51203">
                                            <p:txEl>
                                              <p:pRg st="3" end="3"/>
                                            </p:tx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51203">
                                            <p:txEl>
                                              <p:pRg st="4" end="4"/>
                                            </p:txEl>
                                          </p:spTgt>
                                        </p:tgtEl>
                                        <p:attrNameLst>
                                          <p:attrName>style.visibility</p:attrName>
                                        </p:attrNameLst>
                                      </p:cBhvr>
                                      <p:to>
                                        <p:strVal val="visible"/>
                                      </p:to>
                                    </p:set>
                                    <p:animEffect transition="in" filter="wipe(down)">
                                      <p:cBhvr>
                                        <p:cTn id="18" dur="500"/>
                                        <p:tgtEl>
                                          <p:spTgt spid="51203">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51203">
                                            <p:txEl>
                                              <p:pRg st="6" end="6"/>
                                            </p:txEl>
                                          </p:spTgt>
                                        </p:tgtEl>
                                        <p:attrNameLst>
                                          <p:attrName>style.visibility</p:attrName>
                                        </p:attrNameLst>
                                      </p:cBhvr>
                                      <p:to>
                                        <p:strVal val="visible"/>
                                      </p:to>
                                    </p:set>
                                    <p:animEffect transition="in" filter="wipe(down)">
                                      <p:cBhvr>
                                        <p:cTn id="23" dur="500"/>
                                        <p:tgtEl>
                                          <p:spTgt spid="51203">
                                            <p:txEl>
                                              <p:pRg st="6" end="6"/>
                                            </p:tx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51203">
                                            <p:txEl>
                                              <p:pRg st="7" end="7"/>
                                            </p:txEl>
                                          </p:spTgt>
                                        </p:tgtEl>
                                        <p:attrNameLst>
                                          <p:attrName>style.visibility</p:attrName>
                                        </p:attrNameLst>
                                      </p:cBhvr>
                                      <p:to>
                                        <p:strVal val="visible"/>
                                      </p:to>
                                    </p:set>
                                    <p:animEffect transition="in" filter="wipe(down)">
                                      <p:cBhvr>
                                        <p:cTn id="26" dur="500"/>
                                        <p:tgtEl>
                                          <p:spTgt spid="51203">
                                            <p:txEl>
                                              <p:pRg st="7" end="7"/>
                                            </p:txEl>
                                          </p:spTgt>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51203">
                                            <p:txEl>
                                              <p:pRg st="8" end="8"/>
                                            </p:txEl>
                                          </p:spTgt>
                                        </p:tgtEl>
                                        <p:attrNameLst>
                                          <p:attrName>style.visibility</p:attrName>
                                        </p:attrNameLst>
                                      </p:cBhvr>
                                      <p:to>
                                        <p:strVal val="visible"/>
                                      </p:to>
                                    </p:set>
                                    <p:animEffect transition="in" filter="wipe(down)">
                                      <p:cBhvr>
                                        <p:cTn id="29" dur="500"/>
                                        <p:tgtEl>
                                          <p:spTgt spid="5120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3"/>
          <p:cNvSpPr>
            <a:spLocks noGrp="1"/>
          </p:cNvSpPr>
          <p:nvPr>
            <p:ph type="title"/>
          </p:nvPr>
        </p:nvSpPr>
        <p:spPr/>
        <p:txBody>
          <a:bodyPr/>
          <a:lstStyle/>
          <a:p>
            <a:endParaRPr lang="en-US" altLang="en-US" smtClean="0"/>
          </a:p>
        </p:txBody>
      </p:sp>
      <p:pic>
        <p:nvPicPr>
          <p:cNvPr id="31747" name="Content Placeholder 5" descr="5themes_thumb.pn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0163" y="0"/>
            <a:ext cx="9113837" cy="6858000"/>
          </a:xfrm>
        </p:spPr>
      </p:pic>
      <p:sp>
        <p:nvSpPr>
          <p:cNvPr id="31748" name="TextBox 6"/>
          <p:cNvSpPr txBox="1">
            <a:spLocks noChangeArrowheads="1"/>
          </p:cNvSpPr>
          <p:nvPr/>
        </p:nvSpPr>
        <p:spPr bwMode="auto">
          <a:xfrm>
            <a:off x="3276600" y="6596063"/>
            <a:ext cx="15240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Char char="•"/>
              <a:defRPr sz="2400">
                <a:solidFill>
                  <a:schemeClr val="tx1"/>
                </a:solidFill>
                <a:latin typeface="Century Schoolbook" panose="02040604050505020304" pitchFamily="18" charset="0"/>
                <a:cs typeface="Times New Roman" panose="02020603050405020304" pitchFamily="18" charset="0"/>
              </a:defRPr>
            </a:lvl1pPr>
            <a:lvl2pPr marL="742950" indent="-285750">
              <a:spcBef>
                <a:spcPct val="20000"/>
              </a:spcBef>
              <a:buClr>
                <a:schemeClr val="tx1"/>
              </a:buClr>
              <a:buChar char="•"/>
              <a:defRPr sz="2000">
                <a:solidFill>
                  <a:schemeClr val="tx1"/>
                </a:solidFill>
                <a:latin typeface="Century Schoolbook" panose="02040604050505020304" pitchFamily="18" charset="0"/>
                <a:cs typeface="Times New Roman" panose="02020603050405020304" pitchFamily="18" charset="0"/>
              </a:defRPr>
            </a:lvl2pPr>
            <a:lvl3pPr marL="1143000" indent="-228600">
              <a:spcBef>
                <a:spcPct val="20000"/>
              </a:spcBef>
              <a:buClr>
                <a:schemeClr val="tx1"/>
              </a:buClr>
              <a:buChar char="•"/>
              <a:defRPr>
                <a:solidFill>
                  <a:schemeClr val="tx1"/>
                </a:solidFill>
                <a:latin typeface="Century Schoolbook" panose="02040604050505020304" pitchFamily="18" charset="0"/>
                <a:cs typeface="Times New Roman" panose="02020603050405020304" pitchFamily="18" charset="0"/>
              </a:defRPr>
            </a:lvl3pPr>
            <a:lvl4pPr marL="1600200" indent="-228600">
              <a:spcBef>
                <a:spcPct val="20000"/>
              </a:spcBef>
              <a:buClr>
                <a:schemeClr val="tx1"/>
              </a:buClr>
              <a:buChar char="•"/>
              <a:defRPr sz="1600">
                <a:solidFill>
                  <a:schemeClr val="tx1"/>
                </a:solidFill>
                <a:latin typeface="Century Schoolbook" panose="02040604050505020304" pitchFamily="18" charset="0"/>
                <a:cs typeface="Times New Roman" panose="02020603050405020304" pitchFamily="18" charset="0"/>
              </a:defRPr>
            </a:lvl4pPr>
            <a:lvl5pPr marL="2057400" indent="-228600">
              <a:spcBef>
                <a:spcPct val="20000"/>
              </a:spcBef>
              <a:buClr>
                <a:schemeClr val="tx1"/>
              </a:buClr>
              <a:buChar char="•"/>
              <a:defRPr sz="1600">
                <a:solidFill>
                  <a:schemeClr val="tx1"/>
                </a:solidFill>
                <a:latin typeface="Century Schoolbook" panose="020406040505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tx1"/>
              </a:buClr>
              <a:buChar char="•"/>
              <a:defRPr sz="1600">
                <a:solidFill>
                  <a:schemeClr val="tx1"/>
                </a:solidFill>
                <a:latin typeface="Century Schoolbook" panose="020406040505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tx1"/>
              </a:buClr>
              <a:buChar char="•"/>
              <a:defRPr sz="1600">
                <a:solidFill>
                  <a:schemeClr val="tx1"/>
                </a:solidFill>
                <a:latin typeface="Century Schoolbook" panose="020406040505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tx1"/>
              </a:buClr>
              <a:buChar char="•"/>
              <a:defRPr sz="1600">
                <a:solidFill>
                  <a:schemeClr val="tx1"/>
                </a:solidFill>
                <a:latin typeface="Century Schoolbook" panose="020406040505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tx1"/>
              </a:buClr>
              <a:buChar char="•"/>
              <a:defRPr sz="1600">
                <a:solidFill>
                  <a:schemeClr val="tx1"/>
                </a:solidFill>
                <a:latin typeface="Century Schoolbook" panose="02040604050505020304" pitchFamily="18" charset="0"/>
                <a:cs typeface="Times New Roman" panose="02020603050405020304" pitchFamily="18" charset="0"/>
              </a:defRPr>
            </a:lvl9pPr>
          </a:lstStyle>
          <a:p>
            <a:pPr eaLnBrk="1" hangingPunct="1">
              <a:spcBef>
                <a:spcPct val="0"/>
              </a:spcBef>
              <a:buClrTx/>
              <a:buFontTx/>
              <a:buNone/>
            </a:pPr>
            <a:r>
              <a:rPr lang="en-US" altLang="en-US" sz="1100">
                <a:latin typeface="Times New Roman" panose="02020603050405020304" pitchFamily="18" charset="0"/>
              </a:rPr>
              <a:t>Source:  Google images</a:t>
            </a:r>
          </a:p>
        </p:txBody>
      </p:sp>
    </p:spTree>
  </p:cSld>
  <p:clrMapOvr>
    <a:masterClrMapping/>
  </p:clrMapOvr>
  <p:transition spd="slow">
    <p:blinds dir="vert"/>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89090" name="Picture 2" descr="chicagome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533400"/>
            <a:ext cx="3575050" cy="4953000"/>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89091" name="Picture 3" descr="chicagodowntow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5025" y="2057400"/>
            <a:ext cx="4156075"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2" name="Line 4"/>
          <p:cNvSpPr>
            <a:spLocks noChangeShapeType="1"/>
          </p:cNvSpPr>
          <p:nvPr/>
        </p:nvSpPr>
        <p:spPr bwMode="auto">
          <a:xfrm>
            <a:off x="2895600" y="3505200"/>
            <a:ext cx="175260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093" name="Line 5"/>
          <p:cNvSpPr>
            <a:spLocks noChangeShapeType="1"/>
          </p:cNvSpPr>
          <p:nvPr/>
        </p:nvSpPr>
        <p:spPr bwMode="auto">
          <a:xfrm>
            <a:off x="2819400" y="3505200"/>
            <a:ext cx="1828800" cy="266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094" name="Line 6"/>
          <p:cNvSpPr>
            <a:spLocks noChangeShapeType="1"/>
          </p:cNvSpPr>
          <p:nvPr/>
        </p:nvSpPr>
        <p:spPr bwMode="auto">
          <a:xfrm flipV="1">
            <a:off x="2895600" y="2971800"/>
            <a:ext cx="17526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095" name="Line 7"/>
          <p:cNvSpPr>
            <a:spLocks noChangeShapeType="1"/>
          </p:cNvSpPr>
          <p:nvPr/>
        </p:nvSpPr>
        <p:spPr bwMode="auto">
          <a:xfrm flipV="1">
            <a:off x="2819400" y="2057400"/>
            <a:ext cx="1828800" cy="1295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096" name="Rectangle 8"/>
          <p:cNvSpPr>
            <a:spLocks noChangeArrowheads="1"/>
          </p:cNvSpPr>
          <p:nvPr/>
        </p:nvSpPr>
        <p:spPr bwMode="auto">
          <a:xfrm>
            <a:off x="2819400" y="3352800"/>
            <a:ext cx="152400" cy="152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Char char="•"/>
              <a:defRPr sz="2400">
                <a:solidFill>
                  <a:schemeClr val="tx1"/>
                </a:solidFill>
                <a:latin typeface="Century Schoolbook" panose="02040604050505020304" pitchFamily="18" charset="0"/>
                <a:cs typeface="Times New Roman" panose="02020603050405020304" pitchFamily="18" charset="0"/>
              </a:defRPr>
            </a:lvl1pPr>
            <a:lvl2pPr marL="742950" indent="-285750">
              <a:spcBef>
                <a:spcPct val="20000"/>
              </a:spcBef>
              <a:buClr>
                <a:schemeClr val="tx1"/>
              </a:buClr>
              <a:buChar char="•"/>
              <a:defRPr sz="2000">
                <a:solidFill>
                  <a:schemeClr val="tx1"/>
                </a:solidFill>
                <a:latin typeface="Century Schoolbook" panose="02040604050505020304" pitchFamily="18" charset="0"/>
                <a:cs typeface="Times New Roman" panose="02020603050405020304" pitchFamily="18" charset="0"/>
              </a:defRPr>
            </a:lvl2pPr>
            <a:lvl3pPr marL="1143000" indent="-228600">
              <a:spcBef>
                <a:spcPct val="20000"/>
              </a:spcBef>
              <a:buClr>
                <a:schemeClr val="tx1"/>
              </a:buClr>
              <a:buChar char="•"/>
              <a:defRPr>
                <a:solidFill>
                  <a:schemeClr val="tx1"/>
                </a:solidFill>
                <a:latin typeface="Century Schoolbook" panose="02040604050505020304" pitchFamily="18" charset="0"/>
                <a:cs typeface="Times New Roman" panose="02020603050405020304" pitchFamily="18" charset="0"/>
              </a:defRPr>
            </a:lvl3pPr>
            <a:lvl4pPr marL="1600200" indent="-228600">
              <a:spcBef>
                <a:spcPct val="20000"/>
              </a:spcBef>
              <a:buClr>
                <a:schemeClr val="tx1"/>
              </a:buClr>
              <a:buChar char="•"/>
              <a:defRPr sz="1600">
                <a:solidFill>
                  <a:schemeClr val="tx1"/>
                </a:solidFill>
                <a:latin typeface="Century Schoolbook" panose="02040604050505020304" pitchFamily="18" charset="0"/>
                <a:cs typeface="Times New Roman" panose="02020603050405020304" pitchFamily="18" charset="0"/>
              </a:defRPr>
            </a:lvl4pPr>
            <a:lvl5pPr marL="2057400" indent="-228600">
              <a:spcBef>
                <a:spcPct val="20000"/>
              </a:spcBef>
              <a:buClr>
                <a:schemeClr val="tx1"/>
              </a:buClr>
              <a:buChar char="•"/>
              <a:defRPr sz="1600">
                <a:solidFill>
                  <a:schemeClr val="tx1"/>
                </a:solidFill>
                <a:latin typeface="Century Schoolbook" panose="020406040505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tx1"/>
              </a:buClr>
              <a:buChar char="•"/>
              <a:defRPr sz="1600">
                <a:solidFill>
                  <a:schemeClr val="tx1"/>
                </a:solidFill>
                <a:latin typeface="Century Schoolbook" panose="020406040505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tx1"/>
              </a:buClr>
              <a:buChar char="•"/>
              <a:defRPr sz="1600">
                <a:solidFill>
                  <a:schemeClr val="tx1"/>
                </a:solidFill>
                <a:latin typeface="Century Schoolbook" panose="020406040505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tx1"/>
              </a:buClr>
              <a:buChar char="•"/>
              <a:defRPr sz="1600">
                <a:solidFill>
                  <a:schemeClr val="tx1"/>
                </a:solidFill>
                <a:latin typeface="Century Schoolbook" panose="020406040505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tx1"/>
              </a:buClr>
              <a:buChar char="•"/>
              <a:defRPr sz="1600">
                <a:solidFill>
                  <a:schemeClr val="tx1"/>
                </a:solidFill>
                <a:latin typeface="Century Schoolbook" panose="02040604050505020304" pitchFamily="18" charset="0"/>
                <a:cs typeface="Times New Roman" panose="02020603050405020304" pitchFamily="18" charset="0"/>
              </a:defRPr>
            </a:lvl9pPr>
          </a:lstStyle>
          <a:p>
            <a:pPr eaLnBrk="1" hangingPunct="1">
              <a:spcBef>
                <a:spcPct val="0"/>
              </a:spcBef>
              <a:buClrTx/>
              <a:buFontTx/>
              <a:buNone/>
            </a:pPr>
            <a:endParaRPr lang="en-US" altLang="en-US">
              <a:latin typeface="Times New Roman" panose="02020603050405020304" pitchFamily="18" charset="0"/>
            </a:endParaRPr>
          </a:p>
        </p:txBody>
      </p:sp>
      <p:sp>
        <p:nvSpPr>
          <p:cNvPr id="89097" name="Rectangle 9"/>
          <p:cNvSpPr>
            <a:spLocks noChangeArrowheads="1"/>
          </p:cNvSpPr>
          <p:nvPr/>
        </p:nvSpPr>
        <p:spPr bwMode="auto">
          <a:xfrm>
            <a:off x="6019800" y="1219200"/>
            <a:ext cx="2895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1"/>
              </a:buClr>
              <a:buChar char="•"/>
              <a:defRPr sz="2400">
                <a:solidFill>
                  <a:schemeClr val="tx1"/>
                </a:solidFill>
                <a:latin typeface="Century Schoolbook" panose="02040604050505020304" pitchFamily="18" charset="0"/>
                <a:cs typeface="Times New Roman" panose="02020603050405020304" pitchFamily="18" charset="0"/>
              </a:defRPr>
            </a:lvl1pPr>
            <a:lvl2pPr marL="742950" indent="-285750">
              <a:spcBef>
                <a:spcPct val="20000"/>
              </a:spcBef>
              <a:buClr>
                <a:schemeClr val="tx1"/>
              </a:buClr>
              <a:buChar char="•"/>
              <a:defRPr sz="2000">
                <a:solidFill>
                  <a:schemeClr val="tx1"/>
                </a:solidFill>
                <a:latin typeface="Century Schoolbook" panose="02040604050505020304" pitchFamily="18" charset="0"/>
                <a:cs typeface="Times New Roman" panose="02020603050405020304" pitchFamily="18" charset="0"/>
              </a:defRPr>
            </a:lvl2pPr>
            <a:lvl3pPr marL="1143000" indent="-228600">
              <a:spcBef>
                <a:spcPct val="20000"/>
              </a:spcBef>
              <a:buClr>
                <a:schemeClr val="tx1"/>
              </a:buClr>
              <a:buChar char="•"/>
              <a:defRPr>
                <a:solidFill>
                  <a:schemeClr val="tx1"/>
                </a:solidFill>
                <a:latin typeface="Century Schoolbook" panose="02040604050505020304" pitchFamily="18" charset="0"/>
                <a:cs typeface="Times New Roman" panose="02020603050405020304" pitchFamily="18" charset="0"/>
              </a:defRPr>
            </a:lvl3pPr>
            <a:lvl4pPr marL="1600200" indent="-228600">
              <a:spcBef>
                <a:spcPct val="20000"/>
              </a:spcBef>
              <a:buClr>
                <a:schemeClr val="tx1"/>
              </a:buClr>
              <a:buChar char="•"/>
              <a:defRPr sz="1600">
                <a:solidFill>
                  <a:schemeClr val="tx1"/>
                </a:solidFill>
                <a:latin typeface="Century Schoolbook" panose="02040604050505020304" pitchFamily="18" charset="0"/>
                <a:cs typeface="Times New Roman" panose="02020603050405020304" pitchFamily="18" charset="0"/>
              </a:defRPr>
            </a:lvl4pPr>
            <a:lvl5pPr marL="2057400" indent="-228600">
              <a:spcBef>
                <a:spcPct val="20000"/>
              </a:spcBef>
              <a:buClr>
                <a:schemeClr val="tx1"/>
              </a:buClr>
              <a:buChar char="•"/>
              <a:defRPr sz="1600">
                <a:solidFill>
                  <a:schemeClr val="tx1"/>
                </a:solidFill>
                <a:latin typeface="Century Schoolbook" panose="020406040505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tx1"/>
              </a:buClr>
              <a:buChar char="•"/>
              <a:defRPr sz="1600">
                <a:solidFill>
                  <a:schemeClr val="tx1"/>
                </a:solidFill>
                <a:latin typeface="Century Schoolbook" panose="020406040505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tx1"/>
              </a:buClr>
              <a:buChar char="•"/>
              <a:defRPr sz="1600">
                <a:solidFill>
                  <a:schemeClr val="tx1"/>
                </a:solidFill>
                <a:latin typeface="Century Schoolbook" panose="020406040505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tx1"/>
              </a:buClr>
              <a:buChar char="•"/>
              <a:defRPr sz="1600">
                <a:solidFill>
                  <a:schemeClr val="tx1"/>
                </a:solidFill>
                <a:latin typeface="Century Schoolbook" panose="020406040505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tx1"/>
              </a:buClr>
              <a:buChar char="•"/>
              <a:defRPr sz="1600">
                <a:solidFill>
                  <a:schemeClr val="tx1"/>
                </a:solidFill>
                <a:latin typeface="Century Schoolbook" panose="02040604050505020304" pitchFamily="18" charset="0"/>
                <a:cs typeface="Times New Roman" panose="02020603050405020304" pitchFamily="18" charset="0"/>
              </a:defRPr>
            </a:lvl9pPr>
          </a:lstStyle>
          <a:p>
            <a:pPr algn="ctr" eaLnBrk="1" hangingPunct="1">
              <a:spcBef>
                <a:spcPct val="0"/>
              </a:spcBef>
              <a:buClrTx/>
              <a:buFontTx/>
              <a:buNone/>
            </a:pPr>
            <a:r>
              <a:rPr lang="en-US" altLang="en-US" sz="3600">
                <a:solidFill>
                  <a:schemeClr val="tx2"/>
                </a:solidFill>
                <a:latin typeface="Times New Roman" panose="02020603050405020304" pitchFamily="18" charset="0"/>
              </a:rPr>
              <a:t>Large-scale</a:t>
            </a:r>
            <a:endParaRPr lang="en-US" altLang="en-US" sz="3200">
              <a:solidFill>
                <a:schemeClr val="tx2"/>
              </a:solidFill>
              <a:latin typeface="Times New Roman" panose="02020603050405020304" pitchFamily="18" charset="0"/>
            </a:endParaRPr>
          </a:p>
        </p:txBody>
      </p:sp>
      <p:sp>
        <p:nvSpPr>
          <p:cNvPr id="89098" name="Rectangle 10"/>
          <p:cNvSpPr>
            <a:spLocks noChangeArrowheads="1"/>
          </p:cNvSpPr>
          <p:nvPr/>
        </p:nvSpPr>
        <p:spPr bwMode="auto">
          <a:xfrm>
            <a:off x="685800" y="5562600"/>
            <a:ext cx="2895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1"/>
              </a:buClr>
              <a:buChar char="•"/>
              <a:defRPr sz="2400">
                <a:solidFill>
                  <a:schemeClr val="tx1"/>
                </a:solidFill>
                <a:latin typeface="Century Schoolbook" panose="02040604050505020304" pitchFamily="18" charset="0"/>
                <a:cs typeface="Times New Roman" panose="02020603050405020304" pitchFamily="18" charset="0"/>
              </a:defRPr>
            </a:lvl1pPr>
            <a:lvl2pPr marL="742950" indent="-285750">
              <a:spcBef>
                <a:spcPct val="20000"/>
              </a:spcBef>
              <a:buClr>
                <a:schemeClr val="tx1"/>
              </a:buClr>
              <a:buChar char="•"/>
              <a:defRPr sz="2000">
                <a:solidFill>
                  <a:schemeClr val="tx1"/>
                </a:solidFill>
                <a:latin typeface="Century Schoolbook" panose="02040604050505020304" pitchFamily="18" charset="0"/>
                <a:cs typeface="Times New Roman" panose="02020603050405020304" pitchFamily="18" charset="0"/>
              </a:defRPr>
            </a:lvl2pPr>
            <a:lvl3pPr marL="1143000" indent="-228600">
              <a:spcBef>
                <a:spcPct val="20000"/>
              </a:spcBef>
              <a:buClr>
                <a:schemeClr val="tx1"/>
              </a:buClr>
              <a:buChar char="•"/>
              <a:defRPr>
                <a:solidFill>
                  <a:schemeClr val="tx1"/>
                </a:solidFill>
                <a:latin typeface="Century Schoolbook" panose="02040604050505020304" pitchFamily="18" charset="0"/>
                <a:cs typeface="Times New Roman" panose="02020603050405020304" pitchFamily="18" charset="0"/>
              </a:defRPr>
            </a:lvl3pPr>
            <a:lvl4pPr marL="1600200" indent="-228600">
              <a:spcBef>
                <a:spcPct val="20000"/>
              </a:spcBef>
              <a:buClr>
                <a:schemeClr val="tx1"/>
              </a:buClr>
              <a:buChar char="•"/>
              <a:defRPr sz="1600">
                <a:solidFill>
                  <a:schemeClr val="tx1"/>
                </a:solidFill>
                <a:latin typeface="Century Schoolbook" panose="02040604050505020304" pitchFamily="18" charset="0"/>
                <a:cs typeface="Times New Roman" panose="02020603050405020304" pitchFamily="18" charset="0"/>
              </a:defRPr>
            </a:lvl4pPr>
            <a:lvl5pPr marL="2057400" indent="-228600">
              <a:spcBef>
                <a:spcPct val="20000"/>
              </a:spcBef>
              <a:buClr>
                <a:schemeClr val="tx1"/>
              </a:buClr>
              <a:buChar char="•"/>
              <a:defRPr sz="1600">
                <a:solidFill>
                  <a:schemeClr val="tx1"/>
                </a:solidFill>
                <a:latin typeface="Century Schoolbook" panose="020406040505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tx1"/>
              </a:buClr>
              <a:buChar char="•"/>
              <a:defRPr sz="1600">
                <a:solidFill>
                  <a:schemeClr val="tx1"/>
                </a:solidFill>
                <a:latin typeface="Century Schoolbook" panose="020406040505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tx1"/>
              </a:buClr>
              <a:buChar char="•"/>
              <a:defRPr sz="1600">
                <a:solidFill>
                  <a:schemeClr val="tx1"/>
                </a:solidFill>
                <a:latin typeface="Century Schoolbook" panose="020406040505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tx1"/>
              </a:buClr>
              <a:buChar char="•"/>
              <a:defRPr sz="1600">
                <a:solidFill>
                  <a:schemeClr val="tx1"/>
                </a:solidFill>
                <a:latin typeface="Century Schoolbook" panose="020406040505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tx1"/>
              </a:buClr>
              <a:buChar char="•"/>
              <a:defRPr sz="1600">
                <a:solidFill>
                  <a:schemeClr val="tx1"/>
                </a:solidFill>
                <a:latin typeface="Century Schoolbook" panose="02040604050505020304" pitchFamily="18" charset="0"/>
                <a:cs typeface="Times New Roman" panose="02020603050405020304" pitchFamily="18" charset="0"/>
              </a:defRPr>
            </a:lvl9pPr>
          </a:lstStyle>
          <a:p>
            <a:pPr algn="ctr" eaLnBrk="1" hangingPunct="1">
              <a:spcBef>
                <a:spcPct val="0"/>
              </a:spcBef>
              <a:buClrTx/>
              <a:buFontTx/>
              <a:buNone/>
            </a:pPr>
            <a:r>
              <a:rPr lang="en-US" altLang="en-US" sz="3600">
                <a:solidFill>
                  <a:schemeClr val="tx2"/>
                </a:solidFill>
                <a:latin typeface="Times New Roman" panose="02020603050405020304" pitchFamily="18" charset="0"/>
              </a:rPr>
              <a:t>Small-scale</a:t>
            </a:r>
            <a:endParaRPr lang="en-US" altLang="en-US" sz="3200">
              <a:solidFill>
                <a:schemeClr val="tx2"/>
              </a:solidFill>
              <a:latin typeface="Times New Roman" panose="02020603050405020304" pitchFamily="18" charset="0"/>
            </a:endParaRPr>
          </a:p>
        </p:txBody>
      </p:sp>
    </p:spTree>
  </p:cSld>
  <p:clrMapOvr>
    <a:masterClrMapping/>
  </p:clrMapOvr>
  <p:transition spd="slow">
    <p:blinds dir="vert"/>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4"/>
          <p:cNvSpPr>
            <a:spLocks noGrp="1" noChangeArrowheads="1"/>
          </p:cNvSpPr>
          <p:nvPr>
            <p:ph type="title"/>
          </p:nvPr>
        </p:nvSpPr>
        <p:spPr/>
        <p:txBody>
          <a:bodyPr/>
          <a:lstStyle/>
          <a:p>
            <a:pPr eaLnBrk="1" hangingPunct="1"/>
            <a:r>
              <a:rPr lang="en-US" altLang="en-US" smtClean="0"/>
              <a:t>Which is the large-scale map?</a:t>
            </a:r>
          </a:p>
        </p:txBody>
      </p:sp>
      <p:pic>
        <p:nvPicPr>
          <p:cNvPr id="91139" name="Picture 14" descr="Maps at three different scales"/>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0" y="1447800"/>
            <a:ext cx="9144000" cy="4914900"/>
          </a:xfrm>
          <a:noFill/>
        </p:spPr>
      </p:pic>
    </p:spTree>
  </p:cSld>
  <p:clrMapOvr>
    <a:masterClrMapping/>
  </p:clrMapOvr>
  <p:transition spd="slow">
    <p:blinds dir="vert"/>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2"/>
          <p:cNvSpPr>
            <a:spLocks noGrp="1"/>
          </p:cNvSpPr>
          <p:nvPr>
            <p:ph type="title"/>
          </p:nvPr>
        </p:nvSpPr>
        <p:spPr/>
        <p:txBody>
          <a:bodyPr/>
          <a:lstStyle/>
          <a:p>
            <a:pPr eaLnBrk="1" hangingPunct="1"/>
            <a:r>
              <a:rPr lang="en-US" altLang="en-US" smtClean="0"/>
              <a:t>Tools of Geographers</a:t>
            </a:r>
          </a:p>
        </p:txBody>
      </p:sp>
      <p:sp>
        <p:nvSpPr>
          <p:cNvPr id="54275" name="Content Placeholder 3"/>
          <p:cNvSpPr>
            <a:spLocks noGrp="1"/>
          </p:cNvSpPr>
          <p:nvPr>
            <p:ph idx="1"/>
          </p:nvPr>
        </p:nvSpPr>
        <p:spPr/>
        <p:txBody>
          <a:bodyPr/>
          <a:lstStyle/>
          <a:p>
            <a:pPr eaLnBrk="1" hangingPunct="1"/>
            <a:r>
              <a:rPr lang="en-US" altLang="en-US" smtClean="0"/>
              <a:t>Projection is taking the round Earth (a globe) and creating a flat object (a map).</a:t>
            </a:r>
          </a:p>
          <a:p>
            <a:pPr eaLnBrk="1" hangingPunct="1"/>
            <a:endParaRPr lang="en-US" altLang="en-US" smtClean="0"/>
          </a:p>
          <a:p>
            <a:pPr eaLnBrk="1" hangingPunct="1"/>
            <a:r>
              <a:rPr lang="en-US" altLang="en-US" smtClean="0"/>
              <a:t>Extremely difficult to accomplish</a:t>
            </a:r>
          </a:p>
          <a:p>
            <a:pPr lvl="1" eaLnBrk="1" hangingPunct="1"/>
            <a:r>
              <a:rPr lang="en-US" altLang="en-US" smtClean="0"/>
              <a:t>Consideration is given to </a:t>
            </a:r>
          </a:p>
          <a:p>
            <a:pPr lvl="2" eaLnBrk="1" hangingPunct="1"/>
            <a:r>
              <a:rPr lang="en-US" altLang="en-US" smtClean="0"/>
              <a:t>Area</a:t>
            </a:r>
          </a:p>
          <a:p>
            <a:pPr lvl="2" eaLnBrk="1" hangingPunct="1"/>
            <a:r>
              <a:rPr lang="en-US" altLang="en-US" smtClean="0"/>
              <a:t>Shape</a:t>
            </a:r>
          </a:p>
          <a:p>
            <a:pPr lvl="2" eaLnBrk="1" hangingPunct="1"/>
            <a:r>
              <a:rPr lang="en-US" altLang="en-US" smtClean="0"/>
              <a:t>Distance</a:t>
            </a:r>
          </a:p>
          <a:p>
            <a:pPr lvl="1" eaLnBrk="1" hangingPunct="1"/>
            <a:r>
              <a:rPr lang="en-US" altLang="en-US" smtClean="0"/>
              <a:t>Only two can be represented accurately on a projection</a:t>
            </a:r>
          </a:p>
          <a:p>
            <a:pPr eaLnBrk="1" hangingPunct="1"/>
            <a:endParaRPr lang="en-US" altLang="en-US" smtClean="0"/>
          </a:p>
          <a:p>
            <a:pPr eaLnBrk="1" hangingPunct="1"/>
            <a:r>
              <a:rPr lang="en-US" altLang="en-US" smtClean="0"/>
              <a:t>Options:</a:t>
            </a:r>
          </a:p>
          <a:p>
            <a:pPr lvl="1" eaLnBrk="1" hangingPunct="1"/>
            <a:r>
              <a:rPr lang="en-US" altLang="en-US" smtClean="0"/>
              <a:t>Distortions</a:t>
            </a:r>
          </a:p>
          <a:p>
            <a:pPr lvl="1" eaLnBrk="1" hangingPunct="1"/>
            <a:r>
              <a:rPr lang="en-US" altLang="en-US" smtClean="0"/>
              <a:t>Omissions</a:t>
            </a:r>
          </a:p>
          <a:p>
            <a:pPr lvl="1" eaLnBrk="1" hangingPunct="1"/>
            <a:endParaRPr lang="en-US" altLang="en-US" smtClean="0"/>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animEffect transition="in" filter="wipe(down)">
                                      <p:cBhvr>
                                        <p:cTn id="7" dur="500"/>
                                        <p:tgtEl>
                                          <p:spTgt spid="542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4275">
                                            <p:txEl>
                                              <p:pRg st="2" end="2"/>
                                            </p:txEl>
                                          </p:spTgt>
                                        </p:tgtEl>
                                        <p:attrNameLst>
                                          <p:attrName>style.visibility</p:attrName>
                                        </p:attrNameLst>
                                      </p:cBhvr>
                                      <p:to>
                                        <p:strVal val="visible"/>
                                      </p:to>
                                    </p:set>
                                    <p:animEffect transition="in" filter="wipe(down)">
                                      <p:cBhvr>
                                        <p:cTn id="12" dur="500"/>
                                        <p:tgtEl>
                                          <p:spTgt spid="54275">
                                            <p:txEl>
                                              <p:pRg st="2" end="2"/>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54275">
                                            <p:txEl>
                                              <p:pRg st="3" end="3"/>
                                            </p:txEl>
                                          </p:spTgt>
                                        </p:tgtEl>
                                        <p:attrNameLst>
                                          <p:attrName>style.visibility</p:attrName>
                                        </p:attrNameLst>
                                      </p:cBhvr>
                                      <p:to>
                                        <p:strVal val="visible"/>
                                      </p:to>
                                    </p:set>
                                    <p:animEffect transition="in" filter="wipe(down)">
                                      <p:cBhvr>
                                        <p:cTn id="15" dur="500"/>
                                        <p:tgtEl>
                                          <p:spTgt spid="54275">
                                            <p:txEl>
                                              <p:pRg st="3" end="3"/>
                                            </p:tx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54275">
                                            <p:txEl>
                                              <p:pRg st="4" end="4"/>
                                            </p:txEl>
                                          </p:spTgt>
                                        </p:tgtEl>
                                        <p:attrNameLst>
                                          <p:attrName>style.visibility</p:attrName>
                                        </p:attrNameLst>
                                      </p:cBhvr>
                                      <p:to>
                                        <p:strVal val="visible"/>
                                      </p:to>
                                    </p:set>
                                    <p:animEffect transition="in" filter="wipe(down)">
                                      <p:cBhvr>
                                        <p:cTn id="18" dur="500"/>
                                        <p:tgtEl>
                                          <p:spTgt spid="54275">
                                            <p:txEl>
                                              <p:pRg st="4" end="4"/>
                                            </p:txEl>
                                          </p:spTgt>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54275">
                                            <p:txEl>
                                              <p:pRg st="5" end="5"/>
                                            </p:txEl>
                                          </p:spTgt>
                                        </p:tgtEl>
                                        <p:attrNameLst>
                                          <p:attrName>style.visibility</p:attrName>
                                        </p:attrNameLst>
                                      </p:cBhvr>
                                      <p:to>
                                        <p:strVal val="visible"/>
                                      </p:to>
                                    </p:set>
                                    <p:animEffect transition="in" filter="wipe(down)">
                                      <p:cBhvr>
                                        <p:cTn id="21" dur="500"/>
                                        <p:tgtEl>
                                          <p:spTgt spid="54275">
                                            <p:txEl>
                                              <p:pRg st="5" end="5"/>
                                            </p:txEl>
                                          </p:spTgt>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54275">
                                            <p:txEl>
                                              <p:pRg st="6" end="6"/>
                                            </p:txEl>
                                          </p:spTgt>
                                        </p:tgtEl>
                                        <p:attrNameLst>
                                          <p:attrName>style.visibility</p:attrName>
                                        </p:attrNameLst>
                                      </p:cBhvr>
                                      <p:to>
                                        <p:strVal val="visible"/>
                                      </p:to>
                                    </p:set>
                                    <p:animEffect transition="in" filter="wipe(down)">
                                      <p:cBhvr>
                                        <p:cTn id="24" dur="500"/>
                                        <p:tgtEl>
                                          <p:spTgt spid="54275">
                                            <p:txEl>
                                              <p:pRg st="6" end="6"/>
                                            </p:txEl>
                                          </p:spTgt>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54275">
                                            <p:txEl>
                                              <p:pRg st="7" end="7"/>
                                            </p:txEl>
                                          </p:spTgt>
                                        </p:tgtEl>
                                        <p:attrNameLst>
                                          <p:attrName>style.visibility</p:attrName>
                                        </p:attrNameLst>
                                      </p:cBhvr>
                                      <p:to>
                                        <p:strVal val="visible"/>
                                      </p:to>
                                    </p:set>
                                    <p:animEffect transition="in" filter="wipe(down)">
                                      <p:cBhvr>
                                        <p:cTn id="27" dur="500"/>
                                        <p:tgtEl>
                                          <p:spTgt spid="54275">
                                            <p:txEl>
                                              <p:pRg st="7" end="7"/>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54275">
                                            <p:txEl>
                                              <p:pRg st="9" end="9"/>
                                            </p:txEl>
                                          </p:spTgt>
                                        </p:tgtEl>
                                        <p:attrNameLst>
                                          <p:attrName>style.visibility</p:attrName>
                                        </p:attrNameLst>
                                      </p:cBhvr>
                                      <p:to>
                                        <p:strVal val="visible"/>
                                      </p:to>
                                    </p:set>
                                    <p:animEffect transition="in" filter="wipe(down)">
                                      <p:cBhvr>
                                        <p:cTn id="32" dur="500"/>
                                        <p:tgtEl>
                                          <p:spTgt spid="54275">
                                            <p:txEl>
                                              <p:pRg st="9" end="9"/>
                                            </p:txEl>
                                          </p:spTgt>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54275">
                                            <p:txEl>
                                              <p:pRg st="10" end="10"/>
                                            </p:txEl>
                                          </p:spTgt>
                                        </p:tgtEl>
                                        <p:attrNameLst>
                                          <p:attrName>style.visibility</p:attrName>
                                        </p:attrNameLst>
                                      </p:cBhvr>
                                      <p:to>
                                        <p:strVal val="visible"/>
                                      </p:to>
                                    </p:set>
                                    <p:animEffect transition="in" filter="wipe(down)">
                                      <p:cBhvr>
                                        <p:cTn id="35" dur="500"/>
                                        <p:tgtEl>
                                          <p:spTgt spid="54275">
                                            <p:txEl>
                                              <p:pRg st="10" end="10"/>
                                            </p:txEl>
                                          </p:spTgt>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54275">
                                            <p:txEl>
                                              <p:pRg st="11" end="11"/>
                                            </p:txEl>
                                          </p:spTgt>
                                        </p:tgtEl>
                                        <p:attrNameLst>
                                          <p:attrName>style.visibility</p:attrName>
                                        </p:attrNameLst>
                                      </p:cBhvr>
                                      <p:to>
                                        <p:strVal val="visible"/>
                                      </p:to>
                                    </p:set>
                                    <p:animEffect transition="in" filter="wipe(down)">
                                      <p:cBhvr>
                                        <p:cTn id="38" dur="500"/>
                                        <p:tgtEl>
                                          <p:spTgt spid="5427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5"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p:cNvSpPr>
          <p:nvPr>
            <p:ph type="title"/>
          </p:nvPr>
        </p:nvSpPr>
        <p:spPr/>
        <p:txBody>
          <a:bodyPr/>
          <a:lstStyle/>
          <a:p>
            <a:pPr eaLnBrk="1" hangingPunct="1"/>
            <a:r>
              <a:rPr lang="en-US" altLang="en-US" smtClean="0"/>
              <a:t>Tools of Geographers</a:t>
            </a:r>
          </a:p>
        </p:txBody>
      </p:sp>
      <p:sp>
        <p:nvSpPr>
          <p:cNvPr id="95235" name="Text Placeholder 5"/>
          <p:cNvSpPr>
            <a:spLocks noGrp="1"/>
          </p:cNvSpPr>
          <p:nvPr>
            <p:ph type="body" sz="half" idx="1"/>
          </p:nvPr>
        </p:nvSpPr>
        <p:spPr>
          <a:xfrm>
            <a:off x="1042988" y="1304925"/>
            <a:ext cx="7705725" cy="447675"/>
          </a:xfrm>
        </p:spPr>
        <p:txBody>
          <a:bodyPr/>
          <a:lstStyle/>
          <a:p>
            <a:pPr eaLnBrk="1" hangingPunct="1"/>
            <a:r>
              <a:rPr lang="en-US" altLang="en-US" smtClean="0"/>
              <a:t>Mercator Map Projections</a:t>
            </a:r>
          </a:p>
        </p:txBody>
      </p:sp>
      <p:pic>
        <p:nvPicPr>
          <p:cNvPr id="95236" name="Content Placeholder 7" descr="mercator.png"/>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600200" y="1828800"/>
            <a:ext cx="6138863" cy="5029200"/>
          </a:xfrm>
        </p:spPr>
      </p:pic>
    </p:spTree>
  </p:cSld>
  <p:clrMapOvr>
    <a:masterClrMapping/>
  </p:clrMapOvr>
  <p:transition spd="slow">
    <p:blinds dir="vert"/>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97282" name="Picture 6" descr="02_11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1143000"/>
            <a:ext cx="5334000" cy="322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3" name="Rectangle 2"/>
          <p:cNvSpPr>
            <a:spLocks noGrp="1" noChangeArrowheads="1"/>
          </p:cNvSpPr>
          <p:nvPr>
            <p:ph type="title"/>
          </p:nvPr>
        </p:nvSpPr>
        <p:spPr>
          <a:xfrm>
            <a:off x="1752600" y="533400"/>
            <a:ext cx="5867400" cy="609600"/>
          </a:xfrm>
          <a:noFill/>
        </p:spPr>
        <p:txBody>
          <a:bodyPr/>
          <a:lstStyle/>
          <a:p>
            <a:pPr eaLnBrk="1" hangingPunct="1"/>
            <a:r>
              <a:rPr lang="en-US" altLang="en-US" sz="3600" smtClean="0"/>
              <a:t>Tools of Geographers</a:t>
            </a:r>
            <a:endParaRPr lang="en-US" altLang="en-US" smtClean="0">
              <a:latin typeface="Arial" panose="020B0604020202020204" pitchFamily="34" charset="0"/>
            </a:endParaRPr>
          </a:p>
        </p:txBody>
      </p:sp>
      <p:sp>
        <p:nvSpPr>
          <p:cNvPr id="188419" name="Rectangle 3"/>
          <p:cNvSpPr>
            <a:spLocks noChangeArrowheads="1"/>
          </p:cNvSpPr>
          <p:nvPr/>
        </p:nvSpPr>
        <p:spPr bwMode="auto">
          <a:xfrm>
            <a:off x="228600" y="1219200"/>
            <a:ext cx="33528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1"/>
              </a:buClr>
              <a:buChar char="•"/>
              <a:defRPr sz="2400">
                <a:solidFill>
                  <a:schemeClr val="tx1"/>
                </a:solidFill>
                <a:latin typeface="Century Schoolbook" panose="02040604050505020304" pitchFamily="18" charset="0"/>
                <a:cs typeface="Times New Roman" panose="02020603050405020304" pitchFamily="18" charset="0"/>
              </a:defRPr>
            </a:lvl1pPr>
            <a:lvl2pPr marL="742950" indent="-285750">
              <a:spcBef>
                <a:spcPct val="20000"/>
              </a:spcBef>
              <a:buClr>
                <a:schemeClr val="tx1"/>
              </a:buClr>
              <a:buChar char="•"/>
              <a:defRPr sz="2000">
                <a:solidFill>
                  <a:schemeClr val="tx1"/>
                </a:solidFill>
                <a:latin typeface="Century Schoolbook" panose="02040604050505020304" pitchFamily="18" charset="0"/>
                <a:cs typeface="Times New Roman" panose="02020603050405020304" pitchFamily="18" charset="0"/>
              </a:defRPr>
            </a:lvl2pPr>
            <a:lvl3pPr marL="1143000" indent="-228600">
              <a:spcBef>
                <a:spcPct val="20000"/>
              </a:spcBef>
              <a:buClr>
                <a:schemeClr val="tx1"/>
              </a:buClr>
              <a:buChar char="•"/>
              <a:defRPr>
                <a:solidFill>
                  <a:schemeClr val="tx1"/>
                </a:solidFill>
                <a:latin typeface="Century Schoolbook" panose="02040604050505020304" pitchFamily="18" charset="0"/>
                <a:cs typeface="Times New Roman" panose="02020603050405020304" pitchFamily="18" charset="0"/>
              </a:defRPr>
            </a:lvl3pPr>
            <a:lvl4pPr marL="1600200" indent="-228600">
              <a:spcBef>
                <a:spcPct val="20000"/>
              </a:spcBef>
              <a:buClr>
                <a:schemeClr val="tx1"/>
              </a:buClr>
              <a:buChar char="•"/>
              <a:defRPr sz="1600">
                <a:solidFill>
                  <a:schemeClr val="tx1"/>
                </a:solidFill>
                <a:latin typeface="Century Schoolbook" panose="02040604050505020304" pitchFamily="18" charset="0"/>
                <a:cs typeface="Times New Roman" panose="02020603050405020304" pitchFamily="18" charset="0"/>
              </a:defRPr>
            </a:lvl4pPr>
            <a:lvl5pPr marL="2057400" indent="-228600">
              <a:spcBef>
                <a:spcPct val="20000"/>
              </a:spcBef>
              <a:buClr>
                <a:schemeClr val="tx1"/>
              </a:buClr>
              <a:buChar char="•"/>
              <a:defRPr sz="1600">
                <a:solidFill>
                  <a:schemeClr val="tx1"/>
                </a:solidFill>
                <a:latin typeface="Century Schoolbook" panose="020406040505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tx1"/>
              </a:buClr>
              <a:buChar char="•"/>
              <a:defRPr sz="1600">
                <a:solidFill>
                  <a:schemeClr val="tx1"/>
                </a:solidFill>
                <a:latin typeface="Century Schoolbook" panose="020406040505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tx1"/>
              </a:buClr>
              <a:buChar char="•"/>
              <a:defRPr sz="1600">
                <a:solidFill>
                  <a:schemeClr val="tx1"/>
                </a:solidFill>
                <a:latin typeface="Century Schoolbook" panose="020406040505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tx1"/>
              </a:buClr>
              <a:buChar char="•"/>
              <a:defRPr sz="1600">
                <a:solidFill>
                  <a:schemeClr val="tx1"/>
                </a:solidFill>
                <a:latin typeface="Century Schoolbook" panose="020406040505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tx1"/>
              </a:buClr>
              <a:buChar char="•"/>
              <a:defRPr sz="1600">
                <a:solidFill>
                  <a:schemeClr val="tx1"/>
                </a:solidFill>
                <a:latin typeface="Century Schoolbook" panose="02040604050505020304" pitchFamily="18" charset="0"/>
                <a:cs typeface="Times New Roman" panose="02020603050405020304" pitchFamily="18" charset="0"/>
              </a:defRPr>
            </a:lvl9pPr>
          </a:lstStyle>
          <a:p>
            <a:pPr eaLnBrk="1" hangingPunct="1">
              <a:buClrTx/>
            </a:pPr>
            <a:r>
              <a:rPr lang="en-US" altLang="en-US" sz="3200">
                <a:latin typeface="Times New Roman" panose="02020603050405020304" pitchFamily="18" charset="0"/>
              </a:rPr>
              <a:t>Based on more complicated math</a:t>
            </a:r>
          </a:p>
          <a:p>
            <a:pPr eaLnBrk="1" hangingPunct="1">
              <a:buClrTx/>
            </a:pPr>
            <a:r>
              <a:rPr lang="en-US" altLang="en-US" sz="3200">
                <a:latin typeface="Times New Roman" panose="02020603050405020304" pitchFamily="18" charset="0"/>
              </a:rPr>
              <a:t>Interrupted, oval, combination</a:t>
            </a:r>
            <a:endParaRPr lang="en-US" altLang="en-US" sz="3600">
              <a:latin typeface="Times New Roman" panose="02020603050405020304" pitchFamily="18" charset="0"/>
            </a:endParaRPr>
          </a:p>
        </p:txBody>
      </p:sp>
      <p:pic>
        <p:nvPicPr>
          <p:cNvPr id="97285" name="Picture 5" descr="02_11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171950"/>
            <a:ext cx="53340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6" name="Text Box 7"/>
          <p:cNvSpPr txBox="1">
            <a:spLocks noChangeArrowheads="1"/>
          </p:cNvSpPr>
          <p:nvPr/>
        </p:nvSpPr>
        <p:spPr bwMode="auto">
          <a:xfrm>
            <a:off x="5334000" y="6096000"/>
            <a:ext cx="1600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lgn="ctr">
                <a:solidFill>
                  <a:srgbClr val="000000"/>
                </a:solidFill>
                <a:miter lim="800000"/>
                <a:headEnd/>
                <a:tailEnd/>
              </a14:hiddenLine>
            </a:ext>
          </a:extLst>
        </p:spPr>
        <p:txBody>
          <a:bodyPr>
            <a:spAutoFit/>
          </a:bodyPr>
          <a:lstStyle>
            <a:lvl1pPr>
              <a:spcBef>
                <a:spcPct val="20000"/>
              </a:spcBef>
              <a:buClr>
                <a:schemeClr val="tx1"/>
              </a:buClr>
              <a:buChar char="•"/>
              <a:defRPr sz="2400">
                <a:solidFill>
                  <a:schemeClr val="tx1"/>
                </a:solidFill>
                <a:latin typeface="Century Schoolbook" panose="02040604050505020304" pitchFamily="18" charset="0"/>
                <a:cs typeface="Times New Roman" panose="02020603050405020304" pitchFamily="18" charset="0"/>
              </a:defRPr>
            </a:lvl1pPr>
            <a:lvl2pPr marL="742950" indent="-285750">
              <a:spcBef>
                <a:spcPct val="20000"/>
              </a:spcBef>
              <a:buClr>
                <a:schemeClr val="tx1"/>
              </a:buClr>
              <a:buChar char="•"/>
              <a:defRPr sz="2000">
                <a:solidFill>
                  <a:schemeClr val="tx1"/>
                </a:solidFill>
                <a:latin typeface="Century Schoolbook" panose="02040604050505020304" pitchFamily="18" charset="0"/>
                <a:cs typeface="Times New Roman" panose="02020603050405020304" pitchFamily="18" charset="0"/>
              </a:defRPr>
            </a:lvl2pPr>
            <a:lvl3pPr marL="1143000" indent="-228600">
              <a:spcBef>
                <a:spcPct val="20000"/>
              </a:spcBef>
              <a:buClr>
                <a:schemeClr val="tx1"/>
              </a:buClr>
              <a:buChar char="•"/>
              <a:defRPr>
                <a:solidFill>
                  <a:schemeClr val="tx1"/>
                </a:solidFill>
                <a:latin typeface="Century Schoolbook" panose="02040604050505020304" pitchFamily="18" charset="0"/>
                <a:cs typeface="Times New Roman" panose="02020603050405020304" pitchFamily="18" charset="0"/>
              </a:defRPr>
            </a:lvl3pPr>
            <a:lvl4pPr marL="1600200" indent="-228600">
              <a:spcBef>
                <a:spcPct val="20000"/>
              </a:spcBef>
              <a:buClr>
                <a:schemeClr val="tx1"/>
              </a:buClr>
              <a:buChar char="•"/>
              <a:defRPr sz="1600">
                <a:solidFill>
                  <a:schemeClr val="tx1"/>
                </a:solidFill>
                <a:latin typeface="Century Schoolbook" panose="02040604050505020304" pitchFamily="18" charset="0"/>
                <a:cs typeface="Times New Roman" panose="02020603050405020304" pitchFamily="18" charset="0"/>
              </a:defRPr>
            </a:lvl4pPr>
            <a:lvl5pPr marL="2057400" indent="-228600">
              <a:spcBef>
                <a:spcPct val="20000"/>
              </a:spcBef>
              <a:buClr>
                <a:schemeClr val="tx1"/>
              </a:buClr>
              <a:buChar char="•"/>
              <a:defRPr sz="1600">
                <a:solidFill>
                  <a:schemeClr val="tx1"/>
                </a:solidFill>
                <a:latin typeface="Century Schoolbook" panose="020406040505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tx1"/>
              </a:buClr>
              <a:buChar char="•"/>
              <a:defRPr sz="1600">
                <a:solidFill>
                  <a:schemeClr val="tx1"/>
                </a:solidFill>
                <a:latin typeface="Century Schoolbook" panose="020406040505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tx1"/>
              </a:buClr>
              <a:buChar char="•"/>
              <a:defRPr sz="1600">
                <a:solidFill>
                  <a:schemeClr val="tx1"/>
                </a:solidFill>
                <a:latin typeface="Century Schoolbook" panose="020406040505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tx1"/>
              </a:buClr>
              <a:buChar char="•"/>
              <a:defRPr sz="1600">
                <a:solidFill>
                  <a:schemeClr val="tx1"/>
                </a:solidFill>
                <a:latin typeface="Century Schoolbook" panose="020406040505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tx1"/>
              </a:buClr>
              <a:buChar char="•"/>
              <a:defRPr sz="1600">
                <a:solidFill>
                  <a:schemeClr val="tx1"/>
                </a:solidFill>
                <a:latin typeface="Century Schoolbook" panose="02040604050505020304" pitchFamily="18" charset="0"/>
                <a:cs typeface="Times New Roman" panose="02020603050405020304" pitchFamily="18" charset="0"/>
              </a:defRPr>
            </a:lvl9pPr>
          </a:lstStyle>
          <a:p>
            <a:pPr eaLnBrk="1" hangingPunct="1">
              <a:spcBef>
                <a:spcPct val="50000"/>
              </a:spcBef>
              <a:buClrTx/>
              <a:buFontTx/>
              <a:buNone/>
            </a:pPr>
            <a:r>
              <a:rPr lang="en-US" altLang="en-US" sz="2800">
                <a:latin typeface="Times New Roman" panose="02020603050405020304" pitchFamily="18" charset="0"/>
              </a:rPr>
              <a:t>Goode</a:t>
            </a:r>
          </a:p>
        </p:txBody>
      </p:sp>
      <p:sp>
        <p:nvSpPr>
          <p:cNvPr id="97287" name="Text Box 8"/>
          <p:cNvSpPr txBox="1">
            <a:spLocks noChangeArrowheads="1"/>
          </p:cNvSpPr>
          <p:nvPr/>
        </p:nvSpPr>
        <p:spPr bwMode="auto">
          <a:xfrm>
            <a:off x="6629400" y="43434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lgn="ctr">
                <a:solidFill>
                  <a:srgbClr val="000000"/>
                </a:solidFill>
                <a:miter lim="800000"/>
                <a:headEnd/>
                <a:tailEnd/>
              </a14:hiddenLine>
            </a:ext>
          </a:extLst>
        </p:spPr>
        <p:txBody>
          <a:bodyPr>
            <a:spAutoFit/>
          </a:bodyPr>
          <a:lstStyle>
            <a:lvl1pPr>
              <a:spcBef>
                <a:spcPct val="20000"/>
              </a:spcBef>
              <a:buClr>
                <a:schemeClr val="tx1"/>
              </a:buClr>
              <a:buChar char="•"/>
              <a:defRPr sz="2400">
                <a:solidFill>
                  <a:schemeClr val="tx1"/>
                </a:solidFill>
                <a:latin typeface="Century Schoolbook" panose="02040604050505020304" pitchFamily="18" charset="0"/>
                <a:cs typeface="Times New Roman" panose="02020603050405020304" pitchFamily="18" charset="0"/>
              </a:defRPr>
            </a:lvl1pPr>
            <a:lvl2pPr marL="742950" indent="-285750">
              <a:spcBef>
                <a:spcPct val="20000"/>
              </a:spcBef>
              <a:buClr>
                <a:schemeClr val="tx1"/>
              </a:buClr>
              <a:buChar char="•"/>
              <a:defRPr sz="2000">
                <a:solidFill>
                  <a:schemeClr val="tx1"/>
                </a:solidFill>
                <a:latin typeface="Century Schoolbook" panose="02040604050505020304" pitchFamily="18" charset="0"/>
                <a:cs typeface="Times New Roman" panose="02020603050405020304" pitchFamily="18" charset="0"/>
              </a:defRPr>
            </a:lvl2pPr>
            <a:lvl3pPr marL="1143000" indent="-228600">
              <a:spcBef>
                <a:spcPct val="20000"/>
              </a:spcBef>
              <a:buClr>
                <a:schemeClr val="tx1"/>
              </a:buClr>
              <a:buChar char="•"/>
              <a:defRPr>
                <a:solidFill>
                  <a:schemeClr val="tx1"/>
                </a:solidFill>
                <a:latin typeface="Century Schoolbook" panose="02040604050505020304" pitchFamily="18" charset="0"/>
                <a:cs typeface="Times New Roman" panose="02020603050405020304" pitchFamily="18" charset="0"/>
              </a:defRPr>
            </a:lvl3pPr>
            <a:lvl4pPr marL="1600200" indent="-228600">
              <a:spcBef>
                <a:spcPct val="20000"/>
              </a:spcBef>
              <a:buClr>
                <a:schemeClr val="tx1"/>
              </a:buClr>
              <a:buChar char="•"/>
              <a:defRPr sz="1600">
                <a:solidFill>
                  <a:schemeClr val="tx1"/>
                </a:solidFill>
                <a:latin typeface="Century Schoolbook" panose="02040604050505020304" pitchFamily="18" charset="0"/>
                <a:cs typeface="Times New Roman" panose="02020603050405020304" pitchFamily="18" charset="0"/>
              </a:defRPr>
            </a:lvl4pPr>
            <a:lvl5pPr marL="2057400" indent="-228600">
              <a:spcBef>
                <a:spcPct val="20000"/>
              </a:spcBef>
              <a:buClr>
                <a:schemeClr val="tx1"/>
              </a:buClr>
              <a:buChar char="•"/>
              <a:defRPr sz="1600">
                <a:solidFill>
                  <a:schemeClr val="tx1"/>
                </a:solidFill>
                <a:latin typeface="Century Schoolbook" panose="020406040505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tx1"/>
              </a:buClr>
              <a:buChar char="•"/>
              <a:defRPr sz="1600">
                <a:solidFill>
                  <a:schemeClr val="tx1"/>
                </a:solidFill>
                <a:latin typeface="Century Schoolbook" panose="020406040505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tx1"/>
              </a:buClr>
              <a:buChar char="•"/>
              <a:defRPr sz="1600">
                <a:solidFill>
                  <a:schemeClr val="tx1"/>
                </a:solidFill>
                <a:latin typeface="Century Schoolbook" panose="020406040505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tx1"/>
              </a:buClr>
              <a:buChar char="•"/>
              <a:defRPr sz="1600">
                <a:solidFill>
                  <a:schemeClr val="tx1"/>
                </a:solidFill>
                <a:latin typeface="Century Schoolbook" panose="020406040505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tx1"/>
              </a:buClr>
              <a:buChar char="•"/>
              <a:defRPr sz="1600">
                <a:solidFill>
                  <a:schemeClr val="tx1"/>
                </a:solidFill>
                <a:latin typeface="Century Schoolbook" panose="02040604050505020304" pitchFamily="18" charset="0"/>
                <a:cs typeface="Times New Roman" panose="02020603050405020304" pitchFamily="18" charset="0"/>
              </a:defRPr>
            </a:lvl9pPr>
          </a:lstStyle>
          <a:p>
            <a:pPr eaLnBrk="1" hangingPunct="1">
              <a:spcBef>
                <a:spcPct val="50000"/>
              </a:spcBef>
              <a:buClrTx/>
              <a:buFontTx/>
              <a:buNone/>
            </a:pPr>
            <a:r>
              <a:rPr lang="en-US" altLang="en-US" sz="2800">
                <a:latin typeface="Times New Roman" panose="02020603050405020304" pitchFamily="18" charset="0"/>
              </a:rPr>
              <a:t>Robinson</a:t>
            </a:r>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84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841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19"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eaLnBrk="1" hangingPunct="1">
              <a:defRPr/>
            </a:pPr>
            <a:r>
              <a:rPr lang="en-US" dirty="0" smtClean="0"/>
              <a:t>Physical maps shows the location and shape of the area illustrated on the map.</a:t>
            </a:r>
          </a:p>
          <a:p>
            <a:pPr lvl="3" eaLnBrk="1" hangingPunct="1">
              <a:defRPr/>
            </a:pPr>
            <a:r>
              <a:rPr lang="en-US" sz="2400" dirty="0" smtClean="0"/>
              <a:t>Mostly show natural-made objects</a:t>
            </a:r>
          </a:p>
          <a:p>
            <a:pPr lvl="3" eaLnBrk="1" hangingPunct="1">
              <a:defRPr/>
            </a:pPr>
            <a:r>
              <a:rPr lang="en-US" sz="2400" dirty="0" smtClean="0"/>
              <a:t>Topography: shape of the surface</a:t>
            </a:r>
          </a:p>
          <a:p>
            <a:pPr lvl="3" eaLnBrk="1" hangingPunct="1">
              <a:defRPr/>
            </a:pPr>
            <a:r>
              <a:rPr lang="en-US" sz="2400" dirty="0" smtClean="0"/>
              <a:t>Elevation: height above or below sea level</a:t>
            </a:r>
          </a:p>
          <a:p>
            <a:pPr lvl="4" eaLnBrk="1" hangingPunct="1">
              <a:defRPr/>
            </a:pPr>
            <a:r>
              <a:rPr lang="en-US" sz="2400" dirty="0" smtClean="0"/>
              <a:t>Contour Lines</a:t>
            </a:r>
          </a:p>
          <a:p>
            <a:pPr lvl="3" eaLnBrk="1" hangingPunct="1">
              <a:defRPr/>
            </a:pPr>
            <a:r>
              <a:rPr lang="en-US" sz="2400" dirty="0" smtClean="0"/>
              <a:t>Relief: difference in elevation</a:t>
            </a:r>
          </a:p>
          <a:p>
            <a:pPr lvl="4" eaLnBrk="1" hangingPunct="1">
              <a:defRPr/>
            </a:pPr>
            <a:r>
              <a:rPr lang="en-US" sz="2400" dirty="0" smtClean="0"/>
              <a:t>Usually shown as different colors</a:t>
            </a:r>
          </a:p>
          <a:p>
            <a:pPr marL="0" indent="0">
              <a:buFontTx/>
              <a:buNone/>
              <a:defRPr/>
            </a:pPr>
            <a:endParaRPr lang="en-US" dirty="0"/>
          </a:p>
        </p:txBody>
      </p:sp>
      <p:sp>
        <p:nvSpPr>
          <p:cNvPr id="99331" name="Rectangle 2"/>
          <p:cNvSpPr>
            <a:spLocks noGrp="1" noChangeArrowheads="1"/>
          </p:cNvSpPr>
          <p:nvPr>
            <p:ph type="title"/>
          </p:nvPr>
        </p:nvSpPr>
        <p:spPr>
          <a:noFill/>
        </p:spPr>
        <p:txBody>
          <a:bodyPr/>
          <a:lstStyle/>
          <a:p>
            <a:pPr eaLnBrk="1" hangingPunct="1"/>
            <a:r>
              <a:rPr lang="en-US" altLang="en-US" sz="3600" smtClean="0"/>
              <a:t>Tools of Geographers</a:t>
            </a:r>
            <a:endParaRPr lang="en-US" altLang="en-US" smtClean="0">
              <a:latin typeface="Arial" panose="020B0604020202020204" pitchFamily="34" charset="0"/>
            </a:endParaRPr>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down)">
                                      <p:cBhvr>
                                        <p:cTn id="25" dur="500"/>
                                        <p:tgtEl>
                                          <p:spTgt spid="3">
                                            <p:txEl>
                                              <p:pRg st="4" end="4"/>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wipe(down)">
                                      <p:cBhvr>
                                        <p:cTn id="30" dur="500"/>
                                        <p:tgtEl>
                                          <p:spTgt spid="3">
                                            <p:txEl>
                                              <p:pRg st="5" end="5"/>
                                            </p:txEl>
                                          </p:spTgt>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wipe(down)">
                                      <p:cBhvr>
                                        <p:cTn id="3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4"/>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eaLnBrk="1" hangingPunct="1">
              <a:lnSpc>
                <a:spcPct val="90000"/>
              </a:lnSpc>
              <a:defRPr/>
            </a:pPr>
            <a:r>
              <a:rPr lang="en-US" dirty="0" smtClean="0"/>
              <a:t>Political maps show the boundaries and locations of political units.</a:t>
            </a:r>
          </a:p>
          <a:p>
            <a:pPr lvl="1" eaLnBrk="1" hangingPunct="1">
              <a:lnSpc>
                <a:spcPct val="90000"/>
              </a:lnSpc>
              <a:defRPr/>
            </a:pPr>
            <a:r>
              <a:rPr lang="en-US" dirty="0" smtClean="0"/>
              <a:t>Countries</a:t>
            </a:r>
          </a:p>
          <a:p>
            <a:pPr lvl="1" eaLnBrk="1" hangingPunct="1">
              <a:lnSpc>
                <a:spcPct val="90000"/>
              </a:lnSpc>
              <a:defRPr/>
            </a:pPr>
            <a:r>
              <a:rPr lang="en-US" dirty="0" smtClean="0"/>
              <a:t>States</a:t>
            </a:r>
          </a:p>
          <a:p>
            <a:pPr lvl="1" eaLnBrk="1" hangingPunct="1">
              <a:lnSpc>
                <a:spcPct val="90000"/>
              </a:lnSpc>
              <a:defRPr/>
            </a:pPr>
            <a:r>
              <a:rPr lang="en-US" dirty="0" smtClean="0"/>
              <a:t>Cities</a:t>
            </a:r>
          </a:p>
          <a:p>
            <a:pPr lvl="1" eaLnBrk="1" hangingPunct="1">
              <a:lnSpc>
                <a:spcPct val="90000"/>
              </a:lnSpc>
              <a:defRPr/>
            </a:pPr>
            <a:r>
              <a:rPr lang="en-US" dirty="0" smtClean="0"/>
              <a:t>Towns</a:t>
            </a:r>
          </a:p>
          <a:p>
            <a:pPr lvl="1" eaLnBrk="1" hangingPunct="1">
              <a:lnSpc>
                <a:spcPct val="90000"/>
              </a:lnSpc>
              <a:defRPr/>
            </a:pPr>
            <a:r>
              <a:rPr lang="en-US" dirty="0" smtClean="0"/>
              <a:t>Highways</a:t>
            </a:r>
          </a:p>
          <a:p>
            <a:pPr lvl="1" eaLnBrk="1" hangingPunct="1">
              <a:lnSpc>
                <a:spcPct val="90000"/>
              </a:lnSpc>
              <a:defRPr/>
            </a:pPr>
            <a:r>
              <a:rPr lang="en-US" dirty="0" smtClean="0"/>
              <a:t>Bridges</a:t>
            </a:r>
          </a:p>
          <a:p>
            <a:pPr eaLnBrk="1" hangingPunct="1">
              <a:lnSpc>
                <a:spcPct val="90000"/>
              </a:lnSpc>
              <a:defRPr/>
            </a:pPr>
            <a:r>
              <a:rPr lang="en-US" dirty="0" smtClean="0"/>
              <a:t>Most political maps show man-made objects</a:t>
            </a:r>
          </a:p>
          <a:p>
            <a:pPr marL="0" indent="0">
              <a:buFontTx/>
              <a:buNone/>
              <a:defRPr/>
            </a:pPr>
            <a:endParaRPr lang="en-US" dirty="0"/>
          </a:p>
        </p:txBody>
      </p:sp>
      <p:sp>
        <p:nvSpPr>
          <p:cNvPr id="100355" name="Rectangle 2"/>
          <p:cNvSpPr>
            <a:spLocks noGrp="1" noChangeArrowheads="1"/>
          </p:cNvSpPr>
          <p:nvPr>
            <p:ph type="title"/>
          </p:nvPr>
        </p:nvSpPr>
        <p:spPr>
          <a:noFill/>
        </p:spPr>
        <p:txBody>
          <a:bodyPr/>
          <a:lstStyle/>
          <a:p>
            <a:pPr eaLnBrk="1" hangingPunct="1"/>
            <a:r>
              <a:rPr lang="en-US" altLang="en-US" sz="3600" smtClean="0"/>
              <a:t>Tools of Geographers</a:t>
            </a:r>
            <a:endParaRPr lang="en-US" altLang="en-US" smtClean="0">
              <a:latin typeface="Arial" panose="020B0604020202020204" pitchFamily="34" charset="0"/>
            </a:endParaRPr>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down)">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down)">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5" name="Rectangle 3"/>
          <p:cNvSpPr>
            <a:spLocks noGrp="1" noChangeArrowheads="1"/>
          </p:cNvSpPr>
          <p:nvPr>
            <p:ph type="body" idx="1"/>
          </p:nvPr>
        </p:nvSpPr>
        <p:spPr>
          <a:xfrm>
            <a:off x="533400" y="1752600"/>
            <a:ext cx="7696200" cy="3276600"/>
          </a:xfrm>
        </p:spPr>
        <p:txBody>
          <a:bodyPr/>
          <a:lstStyle/>
          <a:p>
            <a:pPr marL="457200" indent="-457200" eaLnBrk="1" hangingPunct="1">
              <a:defRPr/>
            </a:pPr>
            <a:r>
              <a:rPr lang="en-US" altLang="en-US" dirty="0" smtClean="0">
                <a:latin typeface="+mj-lt"/>
              </a:rPr>
              <a:t>Topographic maps (contour maps)</a:t>
            </a:r>
          </a:p>
          <a:p>
            <a:pPr marL="857250" lvl="1" indent="-457200" eaLnBrk="1" hangingPunct="1">
              <a:defRPr/>
            </a:pPr>
            <a:r>
              <a:rPr lang="en-US" altLang="en-US" dirty="0" smtClean="0"/>
              <a:t>Also </a:t>
            </a:r>
            <a:r>
              <a:rPr lang="en-US" altLang="en-US" dirty="0"/>
              <a:t>called quadrangles</a:t>
            </a:r>
          </a:p>
          <a:p>
            <a:pPr marL="857250" lvl="1" indent="-457200" eaLnBrk="1" hangingPunct="1">
              <a:defRPr/>
            </a:pPr>
            <a:r>
              <a:rPr lang="en-US" altLang="en-US" dirty="0"/>
              <a:t>Nearly 54,000 for the U.S.</a:t>
            </a:r>
          </a:p>
          <a:p>
            <a:pPr marL="857250" lvl="1" indent="-457200" eaLnBrk="1" hangingPunct="1">
              <a:defRPr/>
            </a:pPr>
            <a:r>
              <a:rPr lang="en-US" altLang="en-US" dirty="0"/>
              <a:t>Done by the US Geological Survey (USGS) since 1897</a:t>
            </a:r>
          </a:p>
          <a:p>
            <a:pPr marL="857250" lvl="1" indent="-457200" eaLnBrk="1" hangingPunct="1">
              <a:defRPr/>
            </a:pPr>
            <a:r>
              <a:rPr lang="en-US" altLang="en-US" dirty="0"/>
              <a:t>Map out the entire country in a standard </a:t>
            </a:r>
            <a:r>
              <a:rPr lang="en-US" altLang="en-US" dirty="0" smtClean="0"/>
              <a:t>fashion</a:t>
            </a:r>
          </a:p>
          <a:p>
            <a:pPr marL="857250" lvl="1" indent="-457200" eaLnBrk="1" hangingPunct="1">
              <a:defRPr/>
            </a:pPr>
            <a:r>
              <a:rPr lang="en-US" altLang="en-US" dirty="0" smtClean="0"/>
              <a:t>Show 2D features, point, line and area; also show 3D via contour lines</a:t>
            </a:r>
          </a:p>
          <a:p>
            <a:pPr marL="857250" lvl="1" indent="-457200" eaLnBrk="1" hangingPunct="1">
              <a:defRPr/>
            </a:pPr>
            <a:r>
              <a:rPr lang="en-US" altLang="en-US" dirty="0" err="1" smtClean="0"/>
              <a:t>Isolines</a:t>
            </a:r>
            <a:r>
              <a:rPr lang="en-US" altLang="en-US" dirty="0" smtClean="0"/>
              <a:t> (contour lines) indicate elevation</a:t>
            </a:r>
          </a:p>
          <a:p>
            <a:pPr marL="1257300" lvl="2" indent="-457200" eaLnBrk="1" hangingPunct="1">
              <a:defRPr/>
            </a:pPr>
            <a:r>
              <a:rPr lang="en-US" altLang="en-US" dirty="0" smtClean="0"/>
              <a:t>Closer </a:t>
            </a:r>
            <a:r>
              <a:rPr lang="en-US" altLang="en-US" dirty="0" err="1" smtClean="0"/>
              <a:t>isolines</a:t>
            </a:r>
            <a:r>
              <a:rPr lang="en-US" altLang="en-US" dirty="0" smtClean="0"/>
              <a:t> indicate steep slopes</a:t>
            </a:r>
          </a:p>
          <a:p>
            <a:pPr marL="857250" lvl="1" indent="-457200" eaLnBrk="1" hangingPunct="1">
              <a:defRPr/>
            </a:pPr>
            <a:endParaRPr lang="en-US" altLang="en-US" dirty="0"/>
          </a:p>
        </p:txBody>
      </p:sp>
      <p:sp>
        <p:nvSpPr>
          <p:cNvPr id="101379" name="Title 3"/>
          <p:cNvSpPr>
            <a:spLocks noGrp="1"/>
          </p:cNvSpPr>
          <p:nvPr>
            <p:ph type="title"/>
          </p:nvPr>
        </p:nvSpPr>
        <p:spPr/>
        <p:txBody>
          <a:bodyPr/>
          <a:lstStyle/>
          <a:p>
            <a:pPr eaLnBrk="1" hangingPunct="1"/>
            <a:r>
              <a:rPr lang="en-US" altLang="en-US" smtClean="0"/>
              <a:t>Tools of Geographers</a:t>
            </a:r>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9635">
                                            <p:txEl>
                                              <p:pRg st="0" end="0"/>
                                            </p:txEl>
                                          </p:spTgt>
                                        </p:tgtEl>
                                        <p:attrNameLst>
                                          <p:attrName>style.visibility</p:attrName>
                                        </p:attrNameLst>
                                      </p:cBhvr>
                                      <p:to>
                                        <p:strVal val="visible"/>
                                      </p:to>
                                    </p:set>
                                    <p:animEffect transition="in" filter="wipe(down)">
                                      <p:cBhvr>
                                        <p:cTn id="7" dur="500"/>
                                        <p:tgtEl>
                                          <p:spTgt spid="696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9635">
                                            <p:txEl>
                                              <p:pRg st="1" end="1"/>
                                            </p:txEl>
                                          </p:spTgt>
                                        </p:tgtEl>
                                        <p:attrNameLst>
                                          <p:attrName>style.visibility</p:attrName>
                                        </p:attrNameLst>
                                      </p:cBhvr>
                                      <p:to>
                                        <p:strVal val="visible"/>
                                      </p:to>
                                    </p:set>
                                    <p:animEffect transition="in" filter="wipe(down)">
                                      <p:cBhvr>
                                        <p:cTn id="12" dur="500"/>
                                        <p:tgtEl>
                                          <p:spTgt spid="6963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9635">
                                            <p:txEl>
                                              <p:pRg st="2" end="2"/>
                                            </p:txEl>
                                          </p:spTgt>
                                        </p:tgtEl>
                                        <p:attrNameLst>
                                          <p:attrName>style.visibility</p:attrName>
                                        </p:attrNameLst>
                                      </p:cBhvr>
                                      <p:to>
                                        <p:strVal val="visible"/>
                                      </p:to>
                                    </p:set>
                                    <p:animEffect transition="in" filter="wipe(down)">
                                      <p:cBhvr>
                                        <p:cTn id="17" dur="500"/>
                                        <p:tgtEl>
                                          <p:spTgt spid="6963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9635">
                                            <p:txEl>
                                              <p:pRg st="3" end="3"/>
                                            </p:txEl>
                                          </p:spTgt>
                                        </p:tgtEl>
                                        <p:attrNameLst>
                                          <p:attrName>style.visibility</p:attrName>
                                        </p:attrNameLst>
                                      </p:cBhvr>
                                      <p:to>
                                        <p:strVal val="visible"/>
                                      </p:to>
                                    </p:set>
                                    <p:animEffect transition="in" filter="wipe(down)">
                                      <p:cBhvr>
                                        <p:cTn id="22" dur="500"/>
                                        <p:tgtEl>
                                          <p:spTgt spid="6963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69635">
                                            <p:txEl>
                                              <p:pRg st="4" end="4"/>
                                            </p:txEl>
                                          </p:spTgt>
                                        </p:tgtEl>
                                        <p:attrNameLst>
                                          <p:attrName>style.visibility</p:attrName>
                                        </p:attrNameLst>
                                      </p:cBhvr>
                                      <p:to>
                                        <p:strVal val="visible"/>
                                      </p:to>
                                    </p:set>
                                    <p:animEffect transition="in" filter="wipe(down)">
                                      <p:cBhvr>
                                        <p:cTn id="27" dur="500"/>
                                        <p:tgtEl>
                                          <p:spTgt spid="6963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69635">
                                            <p:txEl>
                                              <p:pRg st="5" end="5"/>
                                            </p:txEl>
                                          </p:spTgt>
                                        </p:tgtEl>
                                        <p:attrNameLst>
                                          <p:attrName>style.visibility</p:attrName>
                                        </p:attrNameLst>
                                      </p:cBhvr>
                                      <p:to>
                                        <p:strVal val="visible"/>
                                      </p:to>
                                    </p:set>
                                    <p:animEffect transition="in" filter="wipe(down)">
                                      <p:cBhvr>
                                        <p:cTn id="32" dur="500"/>
                                        <p:tgtEl>
                                          <p:spTgt spid="69635">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69635">
                                            <p:txEl>
                                              <p:pRg st="6" end="6"/>
                                            </p:txEl>
                                          </p:spTgt>
                                        </p:tgtEl>
                                        <p:attrNameLst>
                                          <p:attrName>style.visibility</p:attrName>
                                        </p:attrNameLst>
                                      </p:cBhvr>
                                      <p:to>
                                        <p:strVal val="visible"/>
                                      </p:to>
                                    </p:set>
                                    <p:animEffect transition="in" filter="wipe(down)">
                                      <p:cBhvr>
                                        <p:cTn id="37" dur="500"/>
                                        <p:tgtEl>
                                          <p:spTgt spid="69635">
                                            <p:txEl>
                                              <p:pRg st="6" end="6"/>
                                            </p:txEl>
                                          </p:spTgt>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69635">
                                            <p:txEl>
                                              <p:pRg st="7" end="7"/>
                                            </p:txEl>
                                          </p:spTgt>
                                        </p:tgtEl>
                                        <p:attrNameLst>
                                          <p:attrName>style.visibility</p:attrName>
                                        </p:attrNameLst>
                                      </p:cBhvr>
                                      <p:to>
                                        <p:strVal val="visible"/>
                                      </p:to>
                                    </p:set>
                                    <p:animEffect transition="in" filter="wipe(down)">
                                      <p:cBhvr>
                                        <p:cTn id="40" dur="500"/>
                                        <p:tgtEl>
                                          <p:spTgt spid="6963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build="p" bldLvl="2"/>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p:cNvSpPr>
            <a:spLocks noGrp="1"/>
          </p:cNvSpPr>
          <p:nvPr>
            <p:ph type="title"/>
          </p:nvPr>
        </p:nvSpPr>
        <p:spPr/>
        <p:txBody>
          <a:bodyPr/>
          <a:lstStyle/>
          <a:p>
            <a:pPr eaLnBrk="1" hangingPunct="1"/>
            <a:r>
              <a:rPr lang="en-US" altLang="en-US" smtClean="0"/>
              <a:t>Tools of Geographers</a:t>
            </a:r>
          </a:p>
        </p:txBody>
      </p:sp>
      <p:pic>
        <p:nvPicPr>
          <p:cNvPr id="103427" name="Content Placeholder 3" descr="Picture6.pn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0" y="1143000"/>
            <a:ext cx="9144000" cy="5715000"/>
          </a:xfrm>
        </p:spPr>
      </p:pic>
    </p:spTree>
  </p:cSld>
  <p:clrMapOvr>
    <a:masterClrMapping/>
  </p:clrMapOvr>
  <p:transition spd="slow">
    <p:blinds dir="vert"/>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p:cNvSpPr>
            <a:spLocks noGrp="1"/>
          </p:cNvSpPr>
          <p:nvPr>
            <p:ph type="title"/>
          </p:nvPr>
        </p:nvSpPr>
        <p:spPr/>
        <p:txBody>
          <a:bodyPr/>
          <a:lstStyle/>
          <a:p>
            <a:r>
              <a:rPr lang="en-US" altLang="en-US" smtClean="0"/>
              <a:t>Tools of Geographers</a:t>
            </a:r>
          </a:p>
        </p:txBody>
      </p:sp>
      <p:pic>
        <p:nvPicPr>
          <p:cNvPr id="105475"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09600" y="1152525"/>
            <a:ext cx="7986713" cy="5705475"/>
          </a:xfrm>
        </p:spPr>
      </p:pic>
    </p:spTree>
  </p:cSld>
  <p:clrMapOvr>
    <a:masterClrMapping/>
  </p:clrMapOvr>
  <p:transition spd="slow">
    <p:blinds dir="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altLang="en-US" sz="2800" smtClean="0"/>
              <a:t>5 Themes of Geography – Place &amp; Location</a:t>
            </a:r>
          </a:p>
        </p:txBody>
      </p:sp>
      <p:sp>
        <p:nvSpPr>
          <p:cNvPr id="73731" name="Content Placeholder 2"/>
          <p:cNvSpPr>
            <a:spLocks noGrp="1"/>
          </p:cNvSpPr>
          <p:nvPr>
            <p:ph idx="1"/>
          </p:nvPr>
        </p:nvSpPr>
        <p:spPr>
          <a:xfrm>
            <a:off x="1042988" y="1304925"/>
            <a:ext cx="7720012" cy="5400675"/>
          </a:xfrm>
        </p:spPr>
        <p:txBody>
          <a:bodyPr/>
          <a:lstStyle/>
          <a:p>
            <a:r>
              <a:rPr lang="en-US" altLang="en-US" b="1" u="sng" smtClean="0"/>
              <a:t>Place</a:t>
            </a:r>
            <a:r>
              <a:rPr lang="en-US" altLang="en-US" smtClean="0"/>
              <a:t> – the description of what and how we see and experience a certain aspect of Earth’s surface.</a:t>
            </a:r>
          </a:p>
          <a:p>
            <a:pPr lvl="1"/>
            <a:r>
              <a:rPr lang="en-US" altLang="en-US" smtClean="0"/>
              <a:t>It is a description of what the place is like </a:t>
            </a:r>
            <a:r>
              <a:rPr lang="en-US" altLang="en-US" i="1" smtClean="0"/>
              <a:t>or</a:t>
            </a:r>
            <a:r>
              <a:rPr lang="en-US" altLang="en-US" smtClean="0"/>
              <a:t> what makes it unique</a:t>
            </a:r>
          </a:p>
          <a:p>
            <a:pPr lvl="1"/>
            <a:endParaRPr lang="en-US" altLang="en-US" smtClean="0"/>
          </a:p>
          <a:p>
            <a:pPr lvl="1"/>
            <a:r>
              <a:rPr lang="en-US" altLang="en-US" smtClean="0"/>
              <a:t>Each place on Earth is unique </a:t>
            </a:r>
            <a:r>
              <a:rPr lang="en-US" altLang="en-US" i="1" smtClean="0"/>
              <a:t>and </a:t>
            </a:r>
            <a:r>
              <a:rPr lang="en-US" altLang="en-US" smtClean="0"/>
              <a:t>at the same time similar to other places</a:t>
            </a:r>
          </a:p>
          <a:p>
            <a:pPr lvl="1"/>
            <a:endParaRPr lang="en-US" altLang="en-US" smtClean="0"/>
          </a:p>
          <a:p>
            <a:pPr lvl="1"/>
            <a:r>
              <a:rPr lang="en-US" altLang="en-US" smtClean="0"/>
              <a:t>Place is often identified by it’s </a:t>
            </a:r>
            <a:r>
              <a:rPr lang="en-US" altLang="en-US" b="1" u="sng" smtClean="0"/>
              <a:t>location</a:t>
            </a:r>
          </a:p>
          <a:p>
            <a:pPr lvl="2"/>
            <a:r>
              <a:rPr lang="en-US" altLang="en-US" smtClean="0"/>
              <a:t>The position that something occupies on Earth’s surface</a:t>
            </a:r>
          </a:p>
          <a:p>
            <a:pPr lvl="3"/>
            <a:endParaRPr lang="en-US" altLang="en-US" smtClean="0"/>
          </a:p>
          <a:p>
            <a:pPr lvl="2"/>
            <a:r>
              <a:rPr lang="en-US" altLang="en-US" b="1" u="sng" smtClean="0"/>
              <a:t>Absolute Location </a:t>
            </a:r>
            <a:r>
              <a:rPr lang="en-US" altLang="en-US" smtClean="0"/>
              <a:t>– the exact spot where something is located</a:t>
            </a:r>
          </a:p>
          <a:p>
            <a:pPr lvl="3"/>
            <a:endParaRPr lang="en-US" altLang="en-US" smtClean="0"/>
          </a:p>
          <a:p>
            <a:pPr lvl="2"/>
            <a:r>
              <a:rPr lang="en-US" altLang="en-US" b="1" u="sng" smtClean="0"/>
              <a:t>Relative Location </a:t>
            </a:r>
            <a:r>
              <a:rPr lang="en-US" altLang="en-US" smtClean="0"/>
              <a:t>– location in reference to another feature</a:t>
            </a:r>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3731">
                                            <p:txEl>
                                              <p:pRg st="0" end="0"/>
                                            </p:txEl>
                                          </p:spTgt>
                                        </p:tgtEl>
                                        <p:attrNameLst>
                                          <p:attrName>style.visibility</p:attrName>
                                        </p:attrNameLst>
                                      </p:cBhvr>
                                      <p:to>
                                        <p:strVal val="visible"/>
                                      </p:to>
                                    </p:set>
                                    <p:animEffect transition="in" filter="wipe(down)">
                                      <p:cBhvr>
                                        <p:cTn id="7" dur="500"/>
                                        <p:tgtEl>
                                          <p:spTgt spid="7373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3731">
                                            <p:txEl>
                                              <p:pRg st="1" end="1"/>
                                            </p:txEl>
                                          </p:spTgt>
                                        </p:tgtEl>
                                        <p:attrNameLst>
                                          <p:attrName>style.visibility</p:attrName>
                                        </p:attrNameLst>
                                      </p:cBhvr>
                                      <p:to>
                                        <p:strVal val="visible"/>
                                      </p:to>
                                    </p:set>
                                    <p:animEffect transition="in" filter="wipe(down)">
                                      <p:cBhvr>
                                        <p:cTn id="12" dur="500"/>
                                        <p:tgtEl>
                                          <p:spTgt spid="7373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3731">
                                            <p:txEl>
                                              <p:pRg st="3" end="3"/>
                                            </p:txEl>
                                          </p:spTgt>
                                        </p:tgtEl>
                                        <p:attrNameLst>
                                          <p:attrName>style.visibility</p:attrName>
                                        </p:attrNameLst>
                                      </p:cBhvr>
                                      <p:to>
                                        <p:strVal val="visible"/>
                                      </p:to>
                                    </p:set>
                                    <p:animEffect transition="in" filter="wipe(down)">
                                      <p:cBhvr>
                                        <p:cTn id="17" dur="500"/>
                                        <p:tgtEl>
                                          <p:spTgt spid="73731">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3731">
                                            <p:txEl>
                                              <p:pRg st="5" end="5"/>
                                            </p:txEl>
                                          </p:spTgt>
                                        </p:tgtEl>
                                        <p:attrNameLst>
                                          <p:attrName>style.visibility</p:attrName>
                                        </p:attrNameLst>
                                      </p:cBhvr>
                                      <p:to>
                                        <p:strVal val="visible"/>
                                      </p:to>
                                    </p:set>
                                    <p:animEffect transition="in" filter="wipe(down)">
                                      <p:cBhvr>
                                        <p:cTn id="22" dur="500"/>
                                        <p:tgtEl>
                                          <p:spTgt spid="73731">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3731">
                                            <p:txEl>
                                              <p:pRg st="6" end="6"/>
                                            </p:txEl>
                                          </p:spTgt>
                                        </p:tgtEl>
                                        <p:attrNameLst>
                                          <p:attrName>style.visibility</p:attrName>
                                        </p:attrNameLst>
                                      </p:cBhvr>
                                      <p:to>
                                        <p:strVal val="visible"/>
                                      </p:to>
                                    </p:set>
                                    <p:animEffect transition="in" filter="wipe(down)">
                                      <p:cBhvr>
                                        <p:cTn id="27" dur="500"/>
                                        <p:tgtEl>
                                          <p:spTgt spid="73731">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73731">
                                            <p:txEl>
                                              <p:pRg st="8" end="8"/>
                                            </p:txEl>
                                          </p:spTgt>
                                        </p:tgtEl>
                                        <p:attrNameLst>
                                          <p:attrName>style.visibility</p:attrName>
                                        </p:attrNameLst>
                                      </p:cBhvr>
                                      <p:to>
                                        <p:strVal val="visible"/>
                                      </p:to>
                                    </p:set>
                                    <p:animEffect transition="in" filter="wipe(down)">
                                      <p:cBhvr>
                                        <p:cTn id="32" dur="500"/>
                                        <p:tgtEl>
                                          <p:spTgt spid="73731">
                                            <p:txEl>
                                              <p:pRg st="8" end="8"/>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73731">
                                            <p:txEl>
                                              <p:pRg st="10" end="10"/>
                                            </p:txEl>
                                          </p:spTgt>
                                        </p:tgtEl>
                                        <p:attrNameLst>
                                          <p:attrName>style.visibility</p:attrName>
                                        </p:attrNameLst>
                                      </p:cBhvr>
                                      <p:to>
                                        <p:strVal val="visible"/>
                                      </p:to>
                                    </p:set>
                                    <p:animEffect transition="in" filter="wipe(down)">
                                      <p:cBhvr>
                                        <p:cTn id="37" dur="500"/>
                                        <p:tgtEl>
                                          <p:spTgt spid="7373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1" grpId="0" build="p" bldLvl="3"/>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p:cNvSpPr>
            <a:spLocks noGrp="1"/>
          </p:cNvSpPr>
          <p:nvPr>
            <p:ph type="title"/>
          </p:nvPr>
        </p:nvSpPr>
        <p:spPr/>
        <p:txBody>
          <a:bodyPr/>
          <a:lstStyle/>
          <a:p>
            <a:pPr eaLnBrk="1" hangingPunct="1"/>
            <a:r>
              <a:rPr lang="en-US" altLang="en-US" smtClean="0"/>
              <a:t>Tools of Geographers</a:t>
            </a:r>
          </a:p>
        </p:txBody>
      </p:sp>
      <p:sp>
        <p:nvSpPr>
          <p:cNvPr id="59395" name="Content Placeholder 2"/>
          <p:cNvSpPr>
            <a:spLocks noGrp="1"/>
          </p:cNvSpPr>
          <p:nvPr>
            <p:ph idx="1"/>
          </p:nvPr>
        </p:nvSpPr>
        <p:spPr/>
        <p:txBody>
          <a:bodyPr/>
          <a:lstStyle/>
          <a:p>
            <a:pPr eaLnBrk="1" hangingPunct="1"/>
            <a:r>
              <a:rPr lang="en-US" altLang="en-US" smtClean="0"/>
              <a:t>Thematic Maps depict a single feature</a:t>
            </a:r>
          </a:p>
          <a:p>
            <a:pPr lvl="1" eaLnBrk="1" hangingPunct="1"/>
            <a:r>
              <a:rPr lang="en-US" altLang="en-US" smtClean="0"/>
              <a:t>for example: climate, population, landform or land use.</a:t>
            </a:r>
          </a:p>
          <a:p>
            <a:pPr eaLnBrk="1" hangingPunct="1"/>
            <a:endParaRPr lang="en-US" altLang="en-US" smtClean="0"/>
          </a:p>
          <a:p>
            <a:pPr eaLnBrk="1" hangingPunct="1"/>
            <a:r>
              <a:rPr lang="en-US" altLang="en-US" smtClean="0"/>
              <a:t>Types of thematic maps:</a:t>
            </a:r>
          </a:p>
          <a:p>
            <a:pPr lvl="1" eaLnBrk="1" hangingPunct="1"/>
            <a:r>
              <a:rPr lang="en-US" altLang="en-US" sz="2400" smtClean="0"/>
              <a:t>Isoline – connects points of equal value</a:t>
            </a:r>
          </a:p>
          <a:p>
            <a:pPr lvl="1" eaLnBrk="1" hangingPunct="1"/>
            <a:r>
              <a:rPr lang="en-US" altLang="en-US" sz="2400" smtClean="0"/>
              <a:t>Choropleth – puts features into classes and then maps classes for each region</a:t>
            </a:r>
          </a:p>
          <a:p>
            <a:pPr lvl="1" eaLnBrk="1" hangingPunct="1"/>
            <a:r>
              <a:rPr lang="en-US" altLang="en-US" sz="2400" smtClean="0"/>
              <a:t>Proportional symbol – size of the symbol corresponds to the magnitude of the mapped feature</a:t>
            </a:r>
          </a:p>
          <a:p>
            <a:pPr lvl="1" eaLnBrk="1" hangingPunct="1"/>
            <a:r>
              <a:rPr lang="en-US" altLang="en-US" sz="2400" smtClean="0"/>
              <a:t>Dot Distribution – each dot represents some frequency</a:t>
            </a:r>
          </a:p>
          <a:p>
            <a:pPr lvl="1" eaLnBrk="1" hangingPunct="1"/>
            <a:endParaRPr lang="en-US" altLang="en-US" smtClean="0"/>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9395">
                                            <p:txEl>
                                              <p:pRg st="0" end="0"/>
                                            </p:txEl>
                                          </p:spTgt>
                                        </p:tgtEl>
                                        <p:attrNameLst>
                                          <p:attrName>style.visibility</p:attrName>
                                        </p:attrNameLst>
                                      </p:cBhvr>
                                      <p:to>
                                        <p:strVal val="visible"/>
                                      </p:to>
                                    </p:set>
                                    <p:animEffect transition="in" filter="wipe(down)">
                                      <p:cBhvr>
                                        <p:cTn id="7" dur="500"/>
                                        <p:tgtEl>
                                          <p:spTgt spid="593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9395">
                                            <p:txEl>
                                              <p:pRg st="1" end="1"/>
                                            </p:txEl>
                                          </p:spTgt>
                                        </p:tgtEl>
                                        <p:attrNameLst>
                                          <p:attrName>style.visibility</p:attrName>
                                        </p:attrNameLst>
                                      </p:cBhvr>
                                      <p:to>
                                        <p:strVal val="visible"/>
                                      </p:to>
                                    </p:set>
                                    <p:animEffect transition="in" filter="wipe(down)">
                                      <p:cBhvr>
                                        <p:cTn id="12" dur="500"/>
                                        <p:tgtEl>
                                          <p:spTgt spid="5939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9395">
                                            <p:txEl>
                                              <p:pRg st="3" end="3"/>
                                            </p:txEl>
                                          </p:spTgt>
                                        </p:tgtEl>
                                        <p:attrNameLst>
                                          <p:attrName>style.visibility</p:attrName>
                                        </p:attrNameLst>
                                      </p:cBhvr>
                                      <p:to>
                                        <p:strVal val="visible"/>
                                      </p:to>
                                    </p:set>
                                    <p:animEffect transition="in" filter="wipe(down)">
                                      <p:cBhvr>
                                        <p:cTn id="17" dur="500"/>
                                        <p:tgtEl>
                                          <p:spTgt spid="5939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9395">
                                            <p:txEl>
                                              <p:pRg st="4" end="4"/>
                                            </p:txEl>
                                          </p:spTgt>
                                        </p:tgtEl>
                                        <p:attrNameLst>
                                          <p:attrName>style.visibility</p:attrName>
                                        </p:attrNameLst>
                                      </p:cBhvr>
                                      <p:to>
                                        <p:strVal val="visible"/>
                                      </p:to>
                                    </p:set>
                                    <p:animEffect transition="in" filter="wipe(down)">
                                      <p:cBhvr>
                                        <p:cTn id="22" dur="500"/>
                                        <p:tgtEl>
                                          <p:spTgt spid="59395">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9395">
                                            <p:txEl>
                                              <p:pRg st="5" end="5"/>
                                            </p:txEl>
                                          </p:spTgt>
                                        </p:tgtEl>
                                        <p:attrNameLst>
                                          <p:attrName>style.visibility</p:attrName>
                                        </p:attrNameLst>
                                      </p:cBhvr>
                                      <p:to>
                                        <p:strVal val="visible"/>
                                      </p:to>
                                    </p:set>
                                    <p:animEffect transition="in" filter="wipe(down)">
                                      <p:cBhvr>
                                        <p:cTn id="27" dur="500"/>
                                        <p:tgtEl>
                                          <p:spTgt spid="59395">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59395">
                                            <p:txEl>
                                              <p:pRg st="6" end="6"/>
                                            </p:txEl>
                                          </p:spTgt>
                                        </p:tgtEl>
                                        <p:attrNameLst>
                                          <p:attrName>style.visibility</p:attrName>
                                        </p:attrNameLst>
                                      </p:cBhvr>
                                      <p:to>
                                        <p:strVal val="visible"/>
                                      </p:to>
                                    </p:set>
                                    <p:animEffect transition="in" filter="wipe(down)">
                                      <p:cBhvr>
                                        <p:cTn id="32" dur="500"/>
                                        <p:tgtEl>
                                          <p:spTgt spid="59395">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59395">
                                            <p:txEl>
                                              <p:pRg st="7" end="7"/>
                                            </p:txEl>
                                          </p:spTgt>
                                        </p:tgtEl>
                                        <p:attrNameLst>
                                          <p:attrName>style.visibility</p:attrName>
                                        </p:attrNameLst>
                                      </p:cBhvr>
                                      <p:to>
                                        <p:strVal val="visible"/>
                                      </p:to>
                                    </p:set>
                                    <p:animEffect transition="in" filter="wipe(down)">
                                      <p:cBhvr>
                                        <p:cTn id="37" dur="500"/>
                                        <p:tgtEl>
                                          <p:spTgt spid="5939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build="p" bldLvl="2"/>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6" descr="vacity"/>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849313" y="1641475"/>
            <a:ext cx="3481387" cy="2151063"/>
          </a:xfrm>
          <a:noFill/>
        </p:spPr>
      </p:pic>
      <p:pic>
        <p:nvPicPr>
          <p:cNvPr id="108547" name="Picture 19" descr="va"/>
          <p:cNvPicPr>
            <a:picLocks noGrp="1" noChangeAspect="1" noChangeArrowheads="1"/>
          </p:cNvPicPr>
          <p:nvPr>
            <p:ph sz="quarter" idx="2"/>
          </p:nvPr>
        </p:nvPicPr>
        <p:blipFill>
          <a:blip r:embed="rId4">
            <a:extLst>
              <a:ext uri="{28A0092B-C50C-407E-A947-70E740481C1C}">
                <a14:useLocalDpi xmlns:a14="http://schemas.microsoft.com/office/drawing/2010/main" val="0"/>
              </a:ext>
            </a:extLst>
          </a:blip>
          <a:srcRect/>
          <a:stretch>
            <a:fillRect/>
          </a:stretch>
        </p:blipFill>
        <p:spPr>
          <a:xfrm>
            <a:off x="4724400" y="1676400"/>
            <a:ext cx="3810000" cy="1884363"/>
          </a:xfrm>
          <a:noFill/>
        </p:spPr>
      </p:pic>
      <p:pic>
        <p:nvPicPr>
          <p:cNvPr id="108548" name="Picture 28" descr="va"/>
          <p:cNvPicPr>
            <a:picLocks noGrp="1" noChangeAspect="1" noChangeArrowheads="1"/>
          </p:cNvPicPr>
          <p:nvPr>
            <p:ph sz="quarter" idx="3"/>
          </p:nvPr>
        </p:nvPicPr>
        <p:blipFill>
          <a:blip r:embed="rId5">
            <a:extLst>
              <a:ext uri="{28A0092B-C50C-407E-A947-70E740481C1C}">
                <a14:useLocalDpi xmlns:a14="http://schemas.microsoft.com/office/drawing/2010/main" val="0"/>
              </a:ext>
            </a:extLst>
          </a:blip>
          <a:srcRect/>
          <a:stretch>
            <a:fillRect/>
          </a:stretch>
        </p:blipFill>
        <p:spPr>
          <a:xfrm>
            <a:off x="685800" y="4103688"/>
            <a:ext cx="3810000" cy="2144712"/>
          </a:xfrm>
          <a:noFill/>
        </p:spPr>
      </p:pic>
      <p:pic>
        <p:nvPicPr>
          <p:cNvPr id="108549" name="Picture 36" descr="dotmap"/>
          <p:cNvPicPr>
            <a:picLocks noGrp="1" noChangeAspect="1" noChangeArrowheads="1"/>
          </p:cNvPicPr>
          <p:nvPr>
            <p:ph sz="quarter" idx="4"/>
          </p:nvPr>
        </p:nvPicPr>
        <p:blipFill>
          <a:blip r:embed="rId6" cstate="print">
            <a:extLst>
              <a:ext uri="{28A0092B-C50C-407E-A947-70E740481C1C}">
                <a14:useLocalDpi xmlns:a14="http://schemas.microsoft.com/office/drawing/2010/main" val="0"/>
              </a:ext>
            </a:extLst>
          </a:blip>
          <a:srcRect/>
          <a:stretch>
            <a:fillRect/>
          </a:stretch>
        </p:blipFill>
        <p:spPr>
          <a:xfrm>
            <a:off x="4910138" y="3944938"/>
            <a:ext cx="3284537" cy="2151062"/>
          </a:xfrm>
          <a:noFill/>
        </p:spPr>
      </p:pic>
      <p:pic>
        <p:nvPicPr>
          <p:cNvPr id="108550" name="Picture 39" descr="NCtemperatureJ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 y="1325563"/>
            <a:ext cx="4114800"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51" name="Picture 41" descr="beefmethaneJ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11675" y="1325563"/>
            <a:ext cx="4327525" cy="248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52" name="Picture 43" descr="baddo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24400" y="3962400"/>
            <a:ext cx="41910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53" name="Picture 45" descr="czech"/>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200" y="3927475"/>
            <a:ext cx="4370388"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54" name="Title 10"/>
          <p:cNvSpPr>
            <a:spLocks noGrp="1"/>
          </p:cNvSpPr>
          <p:nvPr>
            <p:ph type="title" sz="quarter"/>
          </p:nvPr>
        </p:nvSpPr>
        <p:spPr>
          <a:xfrm>
            <a:off x="838200" y="228600"/>
            <a:ext cx="7620000" cy="838200"/>
          </a:xfrm>
        </p:spPr>
        <p:txBody>
          <a:bodyPr/>
          <a:lstStyle/>
          <a:p>
            <a:pPr eaLnBrk="1" hangingPunct="1"/>
            <a:r>
              <a:rPr lang="en-US" altLang="en-US" smtClean="0"/>
              <a:t>Tools of Geographers</a:t>
            </a:r>
          </a:p>
        </p:txBody>
      </p:sp>
    </p:spTree>
  </p:cSld>
  <p:clrMapOvr>
    <a:masterClrMapping/>
  </p:clrMapOvr>
  <p:transition spd="slow">
    <p:blinds dir="vert"/>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a:lstStyle/>
          <a:p>
            <a:pPr eaLnBrk="1" hangingPunct="1"/>
            <a:r>
              <a:rPr lang="en-US" altLang="en-US" smtClean="0"/>
              <a:t>Tools of Geographers</a:t>
            </a:r>
          </a:p>
        </p:txBody>
      </p:sp>
      <p:sp>
        <p:nvSpPr>
          <p:cNvPr id="61443" name="Content Placeholder 2"/>
          <p:cNvSpPr>
            <a:spLocks noGrp="1"/>
          </p:cNvSpPr>
          <p:nvPr>
            <p:ph idx="1"/>
          </p:nvPr>
        </p:nvSpPr>
        <p:spPr/>
        <p:txBody>
          <a:bodyPr/>
          <a:lstStyle/>
          <a:p>
            <a:pPr eaLnBrk="1" hangingPunct="1"/>
            <a:r>
              <a:rPr lang="en-US" altLang="en-US" smtClean="0"/>
              <a:t>Cartograms</a:t>
            </a:r>
          </a:p>
          <a:p>
            <a:pPr lvl="1" eaLnBrk="1" hangingPunct="1"/>
            <a:r>
              <a:rPr lang="en-US" altLang="en-US" smtClean="0"/>
              <a:t>Maps where a thematic variable is substituted for actual land area</a:t>
            </a:r>
          </a:p>
          <a:p>
            <a:pPr lvl="1" eaLnBrk="1" hangingPunct="1"/>
            <a:endParaRPr lang="en-US" altLang="en-US" smtClean="0"/>
          </a:p>
          <a:p>
            <a:pPr lvl="1" eaLnBrk="1" hangingPunct="1"/>
            <a:r>
              <a:rPr lang="en-US" altLang="en-US" smtClean="0"/>
              <a:t>Used to emphasize the statistic and it’s importance</a:t>
            </a:r>
          </a:p>
          <a:p>
            <a:pPr lvl="2" eaLnBrk="1" hangingPunct="1"/>
            <a:r>
              <a:rPr lang="en-US" altLang="en-US" smtClean="0"/>
              <a:t>Isodemographic Map</a:t>
            </a:r>
          </a:p>
          <a:p>
            <a:pPr lvl="1" eaLnBrk="1" hangingPunct="1"/>
            <a:endParaRPr lang="en-US" altLang="en-US" smtClean="0"/>
          </a:p>
          <a:p>
            <a:pPr lvl="1" eaLnBrk="1" hangingPunct="1"/>
            <a:r>
              <a:rPr lang="en-US" altLang="en-US" smtClean="0"/>
              <a:t>Smaller countries can have a huge impact on the world!</a:t>
            </a:r>
          </a:p>
          <a:p>
            <a:pPr lvl="1" eaLnBrk="1" hangingPunct="1"/>
            <a:endParaRPr lang="en-US" altLang="en-US" smtClean="0"/>
          </a:p>
          <a:p>
            <a:pPr lvl="1" eaLnBrk="1" hangingPunct="1"/>
            <a:endParaRPr lang="en-US" altLang="en-US" smtClean="0"/>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1443">
                                            <p:txEl>
                                              <p:pRg st="0" end="0"/>
                                            </p:txEl>
                                          </p:spTgt>
                                        </p:tgtEl>
                                        <p:attrNameLst>
                                          <p:attrName>style.visibility</p:attrName>
                                        </p:attrNameLst>
                                      </p:cBhvr>
                                      <p:to>
                                        <p:strVal val="visible"/>
                                      </p:to>
                                    </p:set>
                                    <p:animEffect transition="in" filter="wipe(down)">
                                      <p:cBhvr>
                                        <p:cTn id="7" dur="500"/>
                                        <p:tgtEl>
                                          <p:spTgt spid="6144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1443">
                                            <p:txEl>
                                              <p:pRg st="1" end="1"/>
                                            </p:txEl>
                                          </p:spTgt>
                                        </p:tgtEl>
                                        <p:attrNameLst>
                                          <p:attrName>style.visibility</p:attrName>
                                        </p:attrNameLst>
                                      </p:cBhvr>
                                      <p:to>
                                        <p:strVal val="visible"/>
                                      </p:to>
                                    </p:set>
                                    <p:animEffect transition="in" filter="wipe(down)">
                                      <p:cBhvr>
                                        <p:cTn id="12" dur="500"/>
                                        <p:tgtEl>
                                          <p:spTgt spid="6144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1443">
                                            <p:txEl>
                                              <p:pRg st="3" end="3"/>
                                            </p:txEl>
                                          </p:spTgt>
                                        </p:tgtEl>
                                        <p:attrNameLst>
                                          <p:attrName>style.visibility</p:attrName>
                                        </p:attrNameLst>
                                      </p:cBhvr>
                                      <p:to>
                                        <p:strVal val="visible"/>
                                      </p:to>
                                    </p:set>
                                    <p:animEffect transition="in" filter="wipe(down)">
                                      <p:cBhvr>
                                        <p:cTn id="17" dur="500"/>
                                        <p:tgtEl>
                                          <p:spTgt spid="61443">
                                            <p:txEl>
                                              <p:pRg st="3" end="3"/>
                                            </p:txEl>
                                          </p:spTgt>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61443">
                                            <p:txEl>
                                              <p:pRg st="4" end="4"/>
                                            </p:txEl>
                                          </p:spTgt>
                                        </p:tgtEl>
                                        <p:attrNameLst>
                                          <p:attrName>style.visibility</p:attrName>
                                        </p:attrNameLst>
                                      </p:cBhvr>
                                      <p:to>
                                        <p:strVal val="visible"/>
                                      </p:to>
                                    </p:set>
                                    <p:animEffect transition="in" filter="wipe(down)">
                                      <p:cBhvr>
                                        <p:cTn id="20" dur="500"/>
                                        <p:tgtEl>
                                          <p:spTgt spid="61443">
                                            <p:txEl>
                                              <p:pRg st="4" end="4"/>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61443">
                                            <p:txEl>
                                              <p:pRg st="6" end="6"/>
                                            </p:txEl>
                                          </p:spTgt>
                                        </p:tgtEl>
                                        <p:attrNameLst>
                                          <p:attrName>style.visibility</p:attrName>
                                        </p:attrNameLst>
                                      </p:cBhvr>
                                      <p:to>
                                        <p:strVal val="visible"/>
                                      </p:to>
                                    </p:set>
                                    <p:animEffect transition="in" filter="wipe(down)">
                                      <p:cBhvr>
                                        <p:cTn id="25" dur="500"/>
                                        <p:tgtEl>
                                          <p:spTgt spid="6144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build="p" bldLvl="2"/>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p:cNvSpPr>
            <a:spLocks noGrp="1"/>
          </p:cNvSpPr>
          <p:nvPr>
            <p:ph type="title"/>
          </p:nvPr>
        </p:nvSpPr>
        <p:spPr/>
        <p:txBody>
          <a:bodyPr/>
          <a:lstStyle/>
          <a:p>
            <a:pPr eaLnBrk="1" hangingPunct="1"/>
            <a:r>
              <a:rPr lang="en-US" altLang="en-US" smtClean="0"/>
              <a:t>Tools of Geographers</a:t>
            </a:r>
          </a:p>
        </p:txBody>
      </p:sp>
      <p:pic>
        <p:nvPicPr>
          <p:cNvPr id="112643" name="Content Placeholder 4" descr="map%20image%20only%201200.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3175" y="1143000"/>
            <a:ext cx="9140825" cy="5715000"/>
          </a:xfrm>
        </p:spPr>
      </p:pic>
    </p:spTree>
  </p:cSld>
  <p:clrMapOvr>
    <a:masterClrMapping/>
  </p:clrMapOvr>
  <p:transition spd="slow">
    <p:blinds dir="vert"/>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lstStyle/>
          <a:p>
            <a:r>
              <a:rPr lang="en-US" altLang="en-US" smtClean="0"/>
              <a:t>Tools of Geographers</a:t>
            </a:r>
          </a:p>
        </p:txBody>
      </p:sp>
      <p:sp>
        <p:nvSpPr>
          <p:cNvPr id="63491" name="Content Placeholder 4"/>
          <p:cNvSpPr>
            <a:spLocks noGrp="1"/>
          </p:cNvSpPr>
          <p:nvPr>
            <p:ph idx="1"/>
          </p:nvPr>
        </p:nvSpPr>
        <p:spPr/>
        <p:txBody>
          <a:bodyPr/>
          <a:lstStyle/>
          <a:p>
            <a:r>
              <a:rPr lang="en-US" altLang="en-US" smtClean="0"/>
              <a:t>Other types of maps</a:t>
            </a:r>
          </a:p>
          <a:p>
            <a:pPr lvl="1"/>
            <a:r>
              <a:rPr lang="en-US" altLang="en-US" smtClean="0"/>
              <a:t>Choropleth – assigns colors or patterns to areas to show demographical data</a:t>
            </a:r>
          </a:p>
          <a:p>
            <a:pPr lvl="1"/>
            <a:endParaRPr lang="en-US" altLang="en-US" smtClean="0"/>
          </a:p>
          <a:p>
            <a:pPr lvl="1"/>
            <a:r>
              <a:rPr lang="en-US" altLang="en-US" smtClean="0"/>
              <a:t>Flow-Line – uses directional lines to indicate patters; good for determining movement</a:t>
            </a:r>
          </a:p>
        </p:txBody>
      </p:sp>
      <p:pic>
        <p:nvPicPr>
          <p:cNvPr id="114692" name="Picture 5" descr="g156.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9550" y="3733800"/>
            <a:ext cx="4333875"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3" name="Picture 6" descr="foreignBornFlowline.gif"/>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4400" y="3733800"/>
            <a:ext cx="4116388"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animEffect transition="in" filter="wipe(down)">
                                      <p:cBhvr>
                                        <p:cTn id="7" dur="500"/>
                                        <p:tgtEl>
                                          <p:spTgt spid="634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3491">
                                            <p:txEl>
                                              <p:pRg st="1" end="1"/>
                                            </p:txEl>
                                          </p:spTgt>
                                        </p:tgtEl>
                                        <p:attrNameLst>
                                          <p:attrName>style.visibility</p:attrName>
                                        </p:attrNameLst>
                                      </p:cBhvr>
                                      <p:to>
                                        <p:strVal val="visible"/>
                                      </p:to>
                                    </p:set>
                                    <p:animEffect transition="in" filter="wipe(down)">
                                      <p:cBhvr>
                                        <p:cTn id="12" dur="500"/>
                                        <p:tgtEl>
                                          <p:spTgt spid="6349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3491">
                                            <p:txEl>
                                              <p:pRg st="3" end="3"/>
                                            </p:txEl>
                                          </p:spTgt>
                                        </p:tgtEl>
                                        <p:attrNameLst>
                                          <p:attrName>style.visibility</p:attrName>
                                        </p:attrNameLst>
                                      </p:cBhvr>
                                      <p:to>
                                        <p:strVal val="visible"/>
                                      </p:to>
                                    </p:set>
                                    <p:animEffect transition="in" filter="wipe(down)">
                                      <p:cBhvr>
                                        <p:cTn id="17" dur="500"/>
                                        <p:tgtEl>
                                          <p:spTgt spid="634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build="p" bldLvl="2"/>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r>
              <a:rPr lang="en-US" altLang="en-US" smtClean="0"/>
              <a:t>Tools of Geographers</a:t>
            </a:r>
          </a:p>
        </p:txBody>
      </p:sp>
      <p:sp>
        <p:nvSpPr>
          <p:cNvPr id="64515" name="Content Placeholder 2"/>
          <p:cNvSpPr>
            <a:spLocks noGrp="1"/>
          </p:cNvSpPr>
          <p:nvPr>
            <p:ph idx="1"/>
          </p:nvPr>
        </p:nvSpPr>
        <p:spPr/>
        <p:txBody>
          <a:bodyPr/>
          <a:lstStyle/>
          <a:p>
            <a:r>
              <a:rPr lang="en-US" altLang="en-US" smtClean="0"/>
              <a:t>Misuse of Maps</a:t>
            </a:r>
          </a:p>
          <a:p>
            <a:pPr lvl="1"/>
            <a:r>
              <a:rPr lang="en-US" altLang="en-US" smtClean="0"/>
              <a:t>Maps, inherently, must tell “white lies”</a:t>
            </a:r>
          </a:p>
          <a:p>
            <a:pPr lvl="2"/>
            <a:r>
              <a:rPr lang="en-US" altLang="en-US" smtClean="0"/>
              <a:t>Avoid confusion and lack of focus</a:t>
            </a:r>
          </a:p>
          <a:p>
            <a:pPr lvl="2">
              <a:buFontTx/>
              <a:buNone/>
            </a:pPr>
            <a:endParaRPr lang="en-US" altLang="en-US" smtClean="0"/>
          </a:p>
          <a:p>
            <a:pPr lvl="1"/>
            <a:r>
              <a:rPr lang="en-US" altLang="en-US" smtClean="0"/>
              <a:t>Because maps are made by humans, they can be manipulated to achieve a certain purpose.</a:t>
            </a:r>
          </a:p>
          <a:p>
            <a:pPr lvl="1"/>
            <a:endParaRPr lang="en-US" altLang="en-US" smtClean="0"/>
          </a:p>
          <a:p>
            <a:pPr lvl="1"/>
            <a:r>
              <a:rPr lang="en-US" altLang="en-US" smtClean="0"/>
              <a:t>Cartographers can impose personal bias when creating a map</a:t>
            </a:r>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animEffect transition="in" filter="wipe(down)">
                                      <p:cBhvr>
                                        <p:cTn id="7" dur="500"/>
                                        <p:tgtEl>
                                          <p:spTgt spid="645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4515">
                                            <p:txEl>
                                              <p:pRg st="1" end="1"/>
                                            </p:txEl>
                                          </p:spTgt>
                                        </p:tgtEl>
                                        <p:attrNameLst>
                                          <p:attrName>style.visibility</p:attrName>
                                        </p:attrNameLst>
                                      </p:cBhvr>
                                      <p:to>
                                        <p:strVal val="visible"/>
                                      </p:to>
                                    </p:set>
                                    <p:animEffect transition="in" filter="wipe(down)">
                                      <p:cBhvr>
                                        <p:cTn id="12" dur="500"/>
                                        <p:tgtEl>
                                          <p:spTgt spid="64515">
                                            <p:txEl>
                                              <p:pRg st="1" end="1"/>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4515">
                                            <p:txEl>
                                              <p:pRg st="2" end="2"/>
                                            </p:txEl>
                                          </p:spTgt>
                                        </p:tgtEl>
                                        <p:attrNameLst>
                                          <p:attrName>style.visibility</p:attrName>
                                        </p:attrNameLst>
                                      </p:cBhvr>
                                      <p:to>
                                        <p:strVal val="visible"/>
                                      </p:to>
                                    </p:set>
                                    <p:animEffect transition="in" filter="wipe(down)">
                                      <p:cBhvr>
                                        <p:cTn id="15" dur="500"/>
                                        <p:tgtEl>
                                          <p:spTgt spid="64515">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64515">
                                            <p:txEl>
                                              <p:pRg st="4" end="4"/>
                                            </p:txEl>
                                          </p:spTgt>
                                        </p:tgtEl>
                                        <p:attrNameLst>
                                          <p:attrName>style.visibility</p:attrName>
                                        </p:attrNameLst>
                                      </p:cBhvr>
                                      <p:to>
                                        <p:strVal val="visible"/>
                                      </p:to>
                                    </p:set>
                                    <p:animEffect transition="in" filter="wipe(down)">
                                      <p:cBhvr>
                                        <p:cTn id="20" dur="500"/>
                                        <p:tgtEl>
                                          <p:spTgt spid="64515">
                                            <p:txEl>
                                              <p:pRg st="4" end="4"/>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64515">
                                            <p:txEl>
                                              <p:pRg st="6" end="6"/>
                                            </p:txEl>
                                          </p:spTgt>
                                        </p:tgtEl>
                                        <p:attrNameLst>
                                          <p:attrName>style.visibility</p:attrName>
                                        </p:attrNameLst>
                                      </p:cBhvr>
                                      <p:to>
                                        <p:strVal val="visible"/>
                                      </p:to>
                                    </p:set>
                                    <p:animEffect transition="in" filter="wipe(down)">
                                      <p:cBhvr>
                                        <p:cTn id="25" dur="500"/>
                                        <p:tgtEl>
                                          <p:spTgt spid="645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build="p" bldLvl="2"/>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1"/>
          <p:cNvSpPr>
            <a:spLocks noGrp="1"/>
          </p:cNvSpPr>
          <p:nvPr>
            <p:ph type="title"/>
          </p:nvPr>
        </p:nvSpPr>
        <p:spPr/>
        <p:txBody>
          <a:bodyPr/>
          <a:lstStyle/>
          <a:p>
            <a:r>
              <a:rPr lang="en-US" altLang="en-US" smtClean="0"/>
              <a:t>Tools of Geographers</a:t>
            </a:r>
          </a:p>
        </p:txBody>
      </p:sp>
      <p:sp>
        <p:nvSpPr>
          <p:cNvPr id="65539" name="Content Placeholder 2"/>
          <p:cNvSpPr>
            <a:spLocks noGrp="1"/>
          </p:cNvSpPr>
          <p:nvPr>
            <p:ph idx="1"/>
          </p:nvPr>
        </p:nvSpPr>
        <p:spPr/>
        <p:txBody>
          <a:bodyPr/>
          <a:lstStyle/>
          <a:p>
            <a:r>
              <a:rPr lang="en-US" altLang="en-US" smtClean="0"/>
              <a:t>Ways to manipulate maps</a:t>
            </a:r>
          </a:p>
          <a:p>
            <a:pPr lvl="1"/>
            <a:r>
              <a:rPr lang="en-US" altLang="en-US" smtClean="0"/>
              <a:t>Omission</a:t>
            </a:r>
          </a:p>
          <a:p>
            <a:pPr lvl="1"/>
            <a:r>
              <a:rPr lang="en-US" altLang="en-US" smtClean="0"/>
              <a:t>Use of color</a:t>
            </a:r>
          </a:p>
          <a:p>
            <a:pPr lvl="1"/>
            <a:r>
              <a:rPr lang="en-US" altLang="en-US" smtClean="0"/>
              <a:t>Toponym (place name)</a:t>
            </a:r>
          </a:p>
          <a:p>
            <a:pPr lvl="1"/>
            <a:r>
              <a:rPr lang="en-US" altLang="en-US" smtClean="0"/>
              <a:t>Size</a:t>
            </a:r>
          </a:p>
          <a:p>
            <a:pPr lvl="1"/>
            <a:r>
              <a:rPr lang="en-US" altLang="en-US" smtClean="0"/>
              <a:t>Centers of focus</a:t>
            </a:r>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5539">
                                            <p:txEl>
                                              <p:pRg st="0" end="0"/>
                                            </p:txEl>
                                          </p:spTgt>
                                        </p:tgtEl>
                                        <p:attrNameLst>
                                          <p:attrName>style.visibility</p:attrName>
                                        </p:attrNameLst>
                                      </p:cBhvr>
                                      <p:to>
                                        <p:strVal val="visible"/>
                                      </p:to>
                                    </p:set>
                                    <p:animEffect transition="in" filter="wipe(down)">
                                      <p:cBhvr>
                                        <p:cTn id="7" dur="500"/>
                                        <p:tgtEl>
                                          <p:spTgt spid="655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5539">
                                            <p:txEl>
                                              <p:pRg st="1" end="1"/>
                                            </p:txEl>
                                          </p:spTgt>
                                        </p:tgtEl>
                                        <p:attrNameLst>
                                          <p:attrName>style.visibility</p:attrName>
                                        </p:attrNameLst>
                                      </p:cBhvr>
                                      <p:to>
                                        <p:strVal val="visible"/>
                                      </p:to>
                                    </p:set>
                                    <p:animEffect transition="in" filter="wipe(down)">
                                      <p:cBhvr>
                                        <p:cTn id="12" dur="500"/>
                                        <p:tgtEl>
                                          <p:spTgt spid="6553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5539">
                                            <p:txEl>
                                              <p:pRg st="2" end="2"/>
                                            </p:txEl>
                                          </p:spTgt>
                                        </p:tgtEl>
                                        <p:attrNameLst>
                                          <p:attrName>style.visibility</p:attrName>
                                        </p:attrNameLst>
                                      </p:cBhvr>
                                      <p:to>
                                        <p:strVal val="visible"/>
                                      </p:to>
                                    </p:set>
                                    <p:animEffect transition="in" filter="wipe(down)">
                                      <p:cBhvr>
                                        <p:cTn id="17" dur="500"/>
                                        <p:tgtEl>
                                          <p:spTgt spid="6553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5539">
                                            <p:txEl>
                                              <p:pRg st="3" end="3"/>
                                            </p:txEl>
                                          </p:spTgt>
                                        </p:tgtEl>
                                        <p:attrNameLst>
                                          <p:attrName>style.visibility</p:attrName>
                                        </p:attrNameLst>
                                      </p:cBhvr>
                                      <p:to>
                                        <p:strVal val="visible"/>
                                      </p:to>
                                    </p:set>
                                    <p:animEffect transition="in" filter="wipe(down)">
                                      <p:cBhvr>
                                        <p:cTn id="22" dur="500"/>
                                        <p:tgtEl>
                                          <p:spTgt spid="6553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65539">
                                            <p:txEl>
                                              <p:pRg st="4" end="4"/>
                                            </p:txEl>
                                          </p:spTgt>
                                        </p:tgtEl>
                                        <p:attrNameLst>
                                          <p:attrName>style.visibility</p:attrName>
                                        </p:attrNameLst>
                                      </p:cBhvr>
                                      <p:to>
                                        <p:strVal val="visible"/>
                                      </p:to>
                                    </p:set>
                                    <p:animEffect transition="in" filter="wipe(down)">
                                      <p:cBhvr>
                                        <p:cTn id="27" dur="500"/>
                                        <p:tgtEl>
                                          <p:spTgt spid="65539">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65539">
                                            <p:txEl>
                                              <p:pRg st="5" end="5"/>
                                            </p:txEl>
                                          </p:spTgt>
                                        </p:tgtEl>
                                        <p:attrNameLst>
                                          <p:attrName>style.visibility</p:attrName>
                                        </p:attrNameLst>
                                      </p:cBhvr>
                                      <p:to>
                                        <p:strVal val="visible"/>
                                      </p:to>
                                    </p:set>
                                    <p:animEffect transition="in" filter="wipe(down)">
                                      <p:cBhvr>
                                        <p:cTn id="32" dur="500"/>
                                        <p:tgtEl>
                                          <p:spTgt spid="6553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build="p" bldLvl="2"/>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1"/>
          <p:cNvSpPr>
            <a:spLocks noGrp="1"/>
          </p:cNvSpPr>
          <p:nvPr>
            <p:ph type="title"/>
          </p:nvPr>
        </p:nvSpPr>
        <p:spPr/>
        <p:txBody>
          <a:bodyPr/>
          <a:lstStyle/>
          <a:p>
            <a:endParaRPr lang="en-US" altLang="en-US" smtClean="0"/>
          </a:p>
        </p:txBody>
      </p:sp>
      <p:pic>
        <p:nvPicPr>
          <p:cNvPr id="120835"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14400" y="-25400"/>
            <a:ext cx="7315200" cy="6942138"/>
          </a:xfrm>
        </p:spPr>
      </p:pic>
    </p:spTree>
  </p:cSld>
  <p:clrMapOvr>
    <a:masterClrMapping/>
  </p:clrMapOvr>
  <p:transition spd="slow">
    <p:blinds dir="vert"/>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p:txBody>
          <a:bodyPr/>
          <a:lstStyle/>
          <a:p>
            <a:endParaRPr lang="en-US" altLang="en-US" smtClean="0"/>
          </a:p>
        </p:txBody>
      </p:sp>
      <p:pic>
        <p:nvPicPr>
          <p:cNvPr id="121859"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0" y="0"/>
            <a:ext cx="9148763" cy="6858000"/>
          </a:xfrm>
        </p:spPr>
      </p:pic>
    </p:spTree>
  </p:cSld>
  <p:clrMapOvr>
    <a:masterClrMapping/>
  </p:clrMapOvr>
  <p:transition spd="slow">
    <p:blinds dir="vert"/>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itle 1"/>
          <p:cNvSpPr>
            <a:spLocks noGrp="1"/>
          </p:cNvSpPr>
          <p:nvPr>
            <p:ph type="title"/>
          </p:nvPr>
        </p:nvSpPr>
        <p:spPr/>
        <p:txBody>
          <a:bodyPr/>
          <a:lstStyle/>
          <a:p>
            <a:r>
              <a:rPr lang="en-US" altLang="en-US" smtClean="0"/>
              <a:t>Which letter represents South?</a:t>
            </a:r>
          </a:p>
        </p:txBody>
      </p:sp>
      <p:pic>
        <p:nvPicPr>
          <p:cNvPr id="122883" name="Content Placeholder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295400"/>
            <a:ext cx="7239000" cy="5329238"/>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22884" name="TextBox 4"/>
          <p:cNvSpPr txBox="1">
            <a:spLocks noChangeArrowheads="1"/>
          </p:cNvSpPr>
          <p:nvPr/>
        </p:nvSpPr>
        <p:spPr bwMode="auto">
          <a:xfrm>
            <a:off x="4457700" y="1295400"/>
            <a:ext cx="762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Char char="•"/>
              <a:defRPr sz="2400">
                <a:solidFill>
                  <a:schemeClr val="tx1"/>
                </a:solidFill>
                <a:latin typeface="Century Schoolbook" panose="02040604050505020304" pitchFamily="18" charset="0"/>
                <a:cs typeface="Times New Roman" panose="02020603050405020304" pitchFamily="18" charset="0"/>
              </a:defRPr>
            </a:lvl1pPr>
            <a:lvl2pPr marL="742950" indent="-285750">
              <a:spcBef>
                <a:spcPct val="20000"/>
              </a:spcBef>
              <a:buClr>
                <a:schemeClr val="tx1"/>
              </a:buClr>
              <a:buChar char="•"/>
              <a:defRPr sz="2000">
                <a:solidFill>
                  <a:schemeClr val="tx1"/>
                </a:solidFill>
                <a:latin typeface="Century Schoolbook" panose="02040604050505020304" pitchFamily="18" charset="0"/>
                <a:cs typeface="Times New Roman" panose="02020603050405020304" pitchFamily="18" charset="0"/>
              </a:defRPr>
            </a:lvl2pPr>
            <a:lvl3pPr marL="1143000" indent="-228600">
              <a:spcBef>
                <a:spcPct val="20000"/>
              </a:spcBef>
              <a:buClr>
                <a:schemeClr val="tx1"/>
              </a:buClr>
              <a:buChar char="•"/>
              <a:defRPr>
                <a:solidFill>
                  <a:schemeClr val="tx1"/>
                </a:solidFill>
                <a:latin typeface="Century Schoolbook" panose="02040604050505020304" pitchFamily="18" charset="0"/>
                <a:cs typeface="Times New Roman" panose="02020603050405020304" pitchFamily="18" charset="0"/>
              </a:defRPr>
            </a:lvl3pPr>
            <a:lvl4pPr marL="1600200" indent="-228600">
              <a:spcBef>
                <a:spcPct val="20000"/>
              </a:spcBef>
              <a:buClr>
                <a:schemeClr val="tx1"/>
              </a:buClr>
              <a:buChar char="•"/>
              <a:defRPr sz="1600">
                <a:solidFill>
                  <a:schemeClr val="tx1"/>
                </a:solidFill>
                <a:latin typeface="Century Schoolbook" panose="02040604050505020304" pitchFamily="18" charset="0"/>
                <a:cs typeface="Times New Roman" panose="02020603050405020304" pitchFamily="18" charset="0"/>
              </a:defRPr>
            </a:lvl4pPr>
            <a:lvl5pPr marL="2057400" indent="-228600">
              <a:spcBef>
                <a:spcPct val="20000"/>
              </a:spcBef>
              <a:buClr>
                <a:schemeClr val="tx1"/>
              </a:buClr>
              <a:buChar char="•"/>
              <a:defRPr sz="1600">
                <a:solidFill>
                  <a:schemeClr val="tx1"/>
                </a:solidFill>
                <a:latin typeface="Century Schoolbook" panose="020406040505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tx1"/>
              </a:buClr>
              <a:buChar char="•"/>
              <a:defRPr sz="1600">
                <a:solidFill>
                  <a:schemeClr val="tx1"/>
                </a:solidFill>
                <a:latin typeface="Century Schoolbook" panose="020406040505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tx1"/>
              </a:buClr>
              <a:buChar char="•"/>
              <a:defRPr sz="1600">
                <a:solidFill>
                  <a:schemeClr val="tx1"/>
                </a:solidFill>
                <a:latin typeface="Century Schoolbook" panose="020406040505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tx1"/>
              </a:buClr>
              <a:buChar char="•"/>
              <a:defRPr sz="1600">
                <a:solidFill>
                  <a:schemeClr val="tx1"/>
                </a:solidFill>
                <a:latin typeface="Century Schoolbook" panose="020406040505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tx1"/>
              </a:buClr>
              <a:buChar char="•"/>
              <a:defRPr sz="1600">
                <a:solidFill>
                  <a:schemeClr val="tx1"/>
                </a:solidFill>
                <a:latin typeface="Century Schoolbook" panose="02040604050505020304" pitchFamily="18" charset="0"/>
                <a:cs typeface="Times New Roman" panose="02020603050405020304" pitchFamily="18" charset="0"/>
              </a:defRPr>
            </a:lvl9pPr>
          </a:lstStyle>
          <a:p>
            <a:pPr algn="ctr" eaLnBrk="1" hangingPunct="1">
              <a:spcBef>
                <a:spcPct val="0"/>
              </a:spcBef>
              <a:buClrTx/>
              <a:buFontTx/>
              <a:buNone/>
            </a:pPr>
            <a:r>
              <a:rPr lang="en-US" altLang="en-US" sz="3200" b="1">
                <a:latin typeface="Times New Roman" panose="02020603050405020304" pitchFamily="18" charset="0"/>
              </a:rPr>
              <a:t>A</a:t>
            </a:r>
            <a:endParaRPr lang="en-US" altLang="en-US" b="1">
              <a:latin typeface="Times New Roman" panose="02020603050405020304" pitchFamily="18" charset="0"/>
            </a:endParaRPr>
          </a:p>
        </p:txBody>
      </p:sp>
      <p:sp>
        <p:nvSpPr>
          <p:cNvPr id="122885" name="TextBox 5"/>
          <p:cNvSpPr txBox="1">
            <a:spLocks noChangeArrowheads="1"/>
          </p:cNvSpPr>
          <p:nvPr/>
        </p:nvSpPr>
        <p:spPr bwMode="auto">
          <a:xfrm>
            <a:off x="541338" y="3667125"/>
            <a:ext cx="7620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Char char="•"/>
              <a:defRPr sz="2400">
                <a:solidFill>
                  <a:schemeClr val="tx1"/>
                </a:solidFill>
                <a:latin typeface="Century Schoolbook" panose="02040604050505020304" pitchFamily="18" charset="0"/>
                <a:cs typeface="Times New Roman" panose="02020603050405020304" pitchFamily="18" charset="0"/>
              </a:defRPr>
            </a:lvl1pPr>
            <a:lvl2pPr marL="742950" indent="-285750">
              <a:spcBef>
                <a:spcPct val="20000"/>
              </a:spcBef>
              <a:buClr>
                <a:schemeClr val="tx1"/>
              </a:buClr>
              <a:buChar char="•"/>
              <a:defRPr sz="2000">
                <a:solidFill>
                  <a:schemeClr val="tx1"/>
                </a:solidFill>
                <a:latin typeface="Century Schoolbook" panose="02040604050505020304" pitchFamily="18" charset="0"/>
                <a:cs typeface="Times New Roman" panose="02020603050405020304" pitchFamily="18" charset="0"/>
              </a:defRPr>
            </a:lvl2pPr>
            <a:lvl3pPr marL="1143000" indent="-228600">
              <a:spcBef>
                <a:spcPct val="20000"/>
              </a:spcBef>
              <a:buClr>
                <a:schemeClr val="tx1"/>
              </a:buClr>
              <a:buChar char="•"/>
              <a:defRPr>
                <a:solidFill>
                  <a:schemeClr val="tx1"/>
                </a:solidFill>
                <a:latin typeface="Century Schoolbook" panose="02040604050505020304" pitchFamily="18" charset="0"/>
                <a:cs typeface="Times New Roman" panose="02020603050405020304" pitchFamily="18" charset="0"/>
              </a:defRPr>
            </a:lvl3pPr>
            <a:lvl4pPr marL="1600200" indent="-228600">
              <a:spcBef>
                <a:spcPct val="20000"/>
              </a:spcBef>
              <a:buClr>
                <a:schemeClr val="tx1"/>
              </a:buClr>
              <a:buChar char="•"/>
              <a:defRPr sz="1600">
                <a:solidFill>
                  <a:schemeClr val="tx1"/>
                </a:solidFill>
                <a:latin typeface="Century Schoolbook" panose="02040604050505020304" pitchFamily="18" charset="0"/>
                <a:cs typeface="Times New Roman" panose="02020603050405020304" pitchFamily="18" charset="0"/>
              </a:defRPr>
            </a:lvl4pPr>
            <a:lvl5pPr marL="2057400" indent="-228600">
              <a:spcBef>
                <a:spcPct val="20000"/>
              </a:spcBef>
              <a:buClr>
                <a:schemeClr val="tx1"/>
              </a:buClr>
              <a:buChar char="•"/>
              <a:defRPr sz="1600">
                <a:solidFill>
                  <a:schemeClr val="tx1"/>
                </a:solidFill>
                <a:latin typeface="Century Schoolbook" panose="020406040505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tx1"/>
              </a:buClr>
              <a:buChar char="•"/>
              <a:defRPr sz="1600">
                <a:solidFill>
                  <a:schemeClr val="tx1"/>
                </a:solidFill>
                <a:latin typeface="Century Schoolbook" panose="020406040505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tx1"/>
              </a:buClr>
              <a:buChar char="•"/>
              <a:defRPr sz="1600">
                <a:solidFill>
                  <a:schemeClr val="tx1"/>
                </a:solidFill>
                <a:latin typeface="Century Schoolbook" panose="020406040505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tx1"/>
              </a:buClr>
              <a:buChar char="•"/>
              <a:defRPr sz="1600">
                <a:solidFill>
                  <a:schemeClr val="tx1"/>
                </a:solidFill>
                <a:latin typeface="Century Schoolbook" panose="020406040505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tx1"/>
              </a:buClr>
              <a:buChar char="•"/>
              <a:defRPr sz="1600">
                <a:solidFill>
                  <a:schemeClr val="tx1"/>
                </a:solidFill>
                <a:latin typeface="Century Schoolbook" panose="02040604050505020304" pitchFamily="18" charset="0"/>
                <a:cs typeface="Times New Roman" panose="02020603050405020304" pitchFamily="18" charset="0"/>
              </a:defRPr>
            </a:lvl9pPr>
          </a:lstStyle>
          <a:p>
            <a:pPr algn="ctr" eaLnBrk="1" hangingPunct="1">
              <a:spcBef>
                <a:spcPct val="0"/>
              </a:spcBef>
              <a:buClrTx/>
              <a:buFontTx/>
              <a:buNone/>
            </a:pPr>
            <a:r>
              <a:rPr lang="en-US" altLang="en-US" sz="3200" b="1">
                <a:latin typeface="Times New Roman" panose="02020603050405020304" pitchFamily="18" charset="0"/>
              </a:rPr>
              <a:t>D</a:t>
            </a:r>
            <a:endParaRPr lang="en-US" altLang="en-US" b="1">
              <a:latin typeface="Times New Roman" panose="02020603050405020304" pitchFamily="18" charset="0"/>
            </a:endParaRPr>
          </a:p>
        </p:txBody>
      </p:sp>
      <p:sp>
        <p:nvSpPr>
          <p:cNvPr id="122886" name="TextBox 6"/>
          <p:cNvSpPr txBox="1">
            <a:spLocks noChangeArrowheads="1"/>
          </p:cNvSpPr>
          <p:nvPr/>
        </p:nvSpPr>
        <p:spPr bwMode="auto">
          <a:xfrm>
            <a:off x="4610100" y="6040438"/>
            <a:ext cx="762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Char char="•"/>
              <a:defRPr sz="2400">
                <a:solidFill>
                  <a:schemeClr val="tx1"/>
                </a:solidFill>
                <a:latin typeface="Century Schoolbook" panose="02040604050505020304" pitchFamily="18" charset="0"/>
                <a:cs typeface="Times New Roman" panose="02020603050405020304" pitchFamily="18" charset="0"/>
              </a:defRPr>
            </a:lvl1pPr>
            <a:lvl2pPr marL="742950" indent="-285750">
              <a:spcBef>
                <a:spcPct val="20000"/>
              </a:spcBef>
              <a:buClr>
                <a:schemeClr val="tx1"/>
              </a:buClr>
              <a:buChar char="•"/>
              <a:defRPr sz="2000">
                <a:solidFill>
                  <a:schemeClr val="tx1"/>
                </a:solidFill>
                <a:latin typeface="Century Schoolbook" panose="02040604050505020304" pitchFamily="18" charset="0"/>
                <a:cs typeface="Times New Roman" panose="02020603050405020304" pitchFamily="18" charset="0"/>
              </a:defRPr>
            </a:lvl2pPr>
            <a:lvl3pPr marL="1143000" indent="-228600">
              <a:spcBef>
                <a:spcPct val="20000"/>
              </a:spcBef>
              <a:buClr>
                <a:schemeClr val="tx1"/>
              </a:buClr>
              <a:buChar char="•"/>
              <a:defRPr>
                <a:solidFill>
                  <a:schemeClr val="tx1"/>
                </a:solidFill>
                <a:latin typeface="Century Schoolbook" panose="02040604050505020304" pitchFamily="18" charset="0"/>
                <a:cs typeface="Times New Roman" panose="02020603050405020304" pitchFamily="18" charset="0"/>
              </a:defRPr>
            </a:lvl3pPr>
            <a:lvl4pPr marL="1600200" indent="-228600">
              <a:spcBef>
                <a:spcPct val="20000"/>
              </a:spcBef>
              <a:buClr>
                <a:schemeClr val="tx1"/>
              </a:buClr>
              <a:buChar char="•"/>
              <a:defRPr sz="1600">
                <a:solidFill>
                  <a:schemeClr val="tx1"/>
                </a:solidFill>
                <a:latin typeface="Century Schoolbook" panose="02040604050505020304" pitchFamily="18" charset="0"/>
                <a:cs typeface="Times New Roman" panose="02020603050405020304" pitchFamily="18" charset="0"/>
              </a:defRPr>
            </a:lvl4pPr>
            <a:lvl5pPr marL="2057400" indent="-228600">
              <a:spcBef>
                <a:spcPct val="20000"/>
              </a:spcBef>
              <a:buClr>
                <a:schemeClr val="tx1"/>
              </a:buClr>
              <a:buChar char="•"/>
              <a:defRPr sz="1600">
                <a:solidFill>
                  <a:schemeClr val="tx1"/>
                </a:solidFill>
                <a:latin typeface="Century Schoolbook" panose="020406040505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tx1"/>
              </a:buClr>
              <a:buChar char="•"/>
              <a:defRPr sz="1600">
                <a:solidFill>
                  <a:schemeClr val="tx1"/>
                </a:solidFill>
                <a:latin typeface="Century Schoolbook" panose="020406040505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tx1"/>
              </a:buClr>
              <a:buChar char="•"/>
              <a:defRPr sz="1600">
                <a:solidFill>
                  <a:schemeClr val="tx1"/>
                </a:solidFill>
                <a:latin typeface="Century Schoolbook" panose="020406040505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tx1"/>
              </a:buClr>
              <a:buChar char="•"/>
              <a:defRPr sz="1600">
                <a:solidFill>
                  <a:schemeClr val="tx1"/>
                </a:solidFill>
                <a:latin typeface="Century Schoolbook" panose="020406040505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tx1"/>
              </a:buClr>
              <a:buChar char="•"/>
              <a:defRPr sz="1600">
                <a:solidFill>
                  <a:schemeClr val="tx1"/>
                </a:solidFill>
                <a:latin typeface="Century Schoolbook" panose="02040604050505020304" pitchFamily="18" charset="0"/>
                <a:cs typeface="Times New Roman" panose="02020603050405020304" pitchFamily="18" charset="0"/>
              </a:defRPr>
            </a:lvl9pPr>
          </a:lstStyle>
          <a:p>
            <a:pPr algn="ctr" eaLnBrk="1" hangingPunct="1">
              <a:spcBef>
                <a:spcPct val="0"/>
              </a:spcBef>
              <a:buClrTx/>
              <a:buFontTx/>
              <a:buNone/>
            </a:pPr>
            <a:r>
              <a:rPr lang="en-US" altLang="en-US" sz="3200" b="1">
                <a:latin typeface="Times New Roman" panose="02020603050405020304" pitchFamily="18" charset="0"/>
              </a:rPr>
              <a:t>C</a:t>
            </a:r>
            <a:endParaRPr lang="en-US" altLang="en-US" b="1">
              <a:latin typeface="Times New Roman" panose="02020603050405020304" pitchFamily="18" charset="0"/>
            </a:endParaRPr>
          </a:p>
        </p:txBody>
      </p:sp>
      <p:sp>
        <p:nvSpPr>
          <p:cNvPr id="122887" name="TextBox 7"/>
          <p:cNvSpPr txBox="1">
            <a:spLocks noChangeArrowheads="1"/>
          </p:cNvSpPr>
          <p:nvPr/>
        </p:nvSpPr>
        <p:spPr bwMode="auto">
          <a:xfrm>
            <a:off x="8326438" y="3667125"/>
            <a:ext cx="7620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Char char="•"/>
              <a:defRPr sz="2400">
                <a:solidFill>
                  <a:schemeClr val="tx1"/>
                </a:solidFill>
                <a:latin typeface="Century Schoolbook" panose="02040604050505020304" pitchFamily="18" charset="0"/>
                <a:cs typeface="Times New Roman" panose="02020603050405020304" pitchFamily="18" charset="0"/>
              </a:defRPr>
            </a:lvl1pPr>
            <a:lvl2pPr marL="742950" indent="-285750">
              <a:spcBef>
                <a:spcPct val="20000"/>
              </a:spcBef>
              <a:buClr>
                <a:schemeClr val="tx1"/>
              </a:buClr>
              <a:buChar char="•"/>
              <a:defRPr sz="2000">
                <a:solidFill>
                  <a:schemeClr val="tx1"/>
                </a:solidFill>
                <a:latin typeface="Century Schoolbook" panose="02040604050505020304" pitchFamily="18" charset="0"/>
                <a:cs typeface="Times New Roman" panose="02020603050405020304" pitchFamily="18" charset="0"/>
              </a:defRPr>
            </a:lvl2pPr>
            <a:lvl3pPr marL="1143000" indent="-228600">
              <a:spcBef>
                <a:spcPct val="20000"/>
              </a:spcBef>
              <a:buClr>
                <a:schemeClr val="tx1"/>
              </a:buClr>
              <a:buChar char="•"/>
              <a:defRPr>
                <a:solidFill>
                  <a:schemeClr val="tx1"/>
                </a:solidFill>
                <a:latin typeface="Century Schoolbook" panose="02040604050505020304" pitchFamily="18" charset="0"/>
                <a:cs typeface="Times New Roman" panose="02020603050405020304" pitchFamily="18" charset="0"/>
              </a:defRPr>
            </a:lvl3pPr>
            <a:lvl4pPr marL="1600200" indent="-228600">
              <a:spcBef>
                <a:spcPct val="20000"/>
              </a:spcBef>
              <a:buClr>
                <a:schemeClr val="tx1"/>
              </a:buClr>
              <a:buChar char="•"/>
              <a:defRPr sz="1600">
                <a:solidFill>
                  <a:schemeClr val="tx1"/>
                </a:solidFill>
                <a:latin typeface="Century Schoolbook" panose="02040604050505020304" pitchFamily="18" charset="0"/>
                <a:cs typeface="Times New Roman" panose="02020603050405020304" pitchFamily="18" charset="0"/>
              </a:defRPr>
            </a:lvl4pPr>
            <a:lvl5pPr marL="2057400" indent="-228600">
              <a:spcBef>
                <a:spcPct val="20000"/>
              </a:spcBef>
              <a:buClr>
                <a:schemeClr val="tx1"/>
              </a:buClr>
              <a:buChar char="•"/>
              <a:defRPr sz="1600">
                <a:solidFill>
                  <a:schemeClr val="tx1"/>
                </a:solidFill>
                <a:latin typeface="Century Schoolbook" panose="020406040505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tx1"/>
              </a:buClr>
              <a:buChar char="•"/>
              <a:defRPr sz="1600">
                <a:solidFill>
                  <a:schemeClr val="tx1"/>
                </a:solidFill>
                <a:latin typeface="Century Schoolbook" panose="020406040505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tx1"/>
              </a:buClr>
              <a:buChar char="•"/>
              <a:defRPr sz="1600">
                <a:solidFill>
                  <a:schemeClr val="tx1"/>
                </a:solidFill>
                <a:latin typeface="Century Schoolbook" panose="020406040505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tx1"/>
              </a:buClr>
              <a:buChar char="•"/>
              <a:defRPr sz="1600">
                <a:solidFill>
                  <a:schemeClr val="tx1"/>
                </a:solidFill>
                <a:latin typeface="Century Schoolbook" panose="020406040505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tx1"/>
              </a:buClr>
              <a:buChar char="•"/>
              <a:defRPr sz="1600">
                <a:solidFill>
                  <a:schemeClr val="tx1"/>
                </a:solidFill>
                <a:latin typeface="Century Schoolbook" panose="02040604050505020304" pitchFamily="18" charset="0"/>
                <a:cs typeface="Times New Roman" panose="02020603050405020304" pitchFamily="18" charset="0"/>
              </a:defRPr>
            </a:lvl9pPr>
          </a:lstStyle>
          <a:p>
            <a:pPr algn="ctr" eaLnBrk="1" hangingPunct="1">
              <a:spcBef>
                <a:spcPct val="0"/>
              </a:spcBef>
              <a:buClrTx/>
              <a:buFontTx/>
              <a:buNone/>
            </a:pPr>
            <a:r>
              <a:rPr lang="en-US" altLang="en-US" sz="3200" b="1">
                <a:latin typeface="Times New Roman" panose="02020603050405020304" pitchFamily="18" charset="0"/>
              </a:rPr>
              <a:t>B</a:t>
            </a:r>
            <a:endParaRPr lang="en-US" altLang="en-US" b="1">
              <a:latin typeface="Times New Roman" panose="02020603050405020304" pitchFamily="18" charset="0"/>
            </a:endParaRPr>
          </a:p>
        </p:txBody>
      </p:sp>
    </p:spTree>
  </p:cSld>
  <p:clrMapOvr>
    <a:masterClrMapping/>
  </p:clrMapOvr>
  <p:transition spd="slow">
    <p:blinds dir="vert"/>
  </p:transition>
  <p:timing>
    <p:tnLst>
      <p:par>
        <p:cTn id="1" dur="indefinite" restart="never" nodeType="tmRoot"/>
      </p:par>
    </p:tnLst>
  </p:timing>
</p:sld>
</file>

<file path=ppt/theme/theme1.xml><?xml version="1.0" encoding="utf-8"?>
<a:theme xmlns:a="http://schemas.openxmlformats.org/drawingml/2006/main" name="Presentation for report on country">
  <a:themeElements>
    <a:clrScheme name="Global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fontScheme name="Global">
      <a:majorFont>
        <a:latin typeface="Century Schoolbook"/>
        <a:ea typeface=""/>
        <a:cs typeface="Times New Roman"/>
      </a:majorFont>
      <a:minorFont>
        <a:latin typeface="Century Schoolbook"/>
        <a:ea typeface=""/>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charset="0"/>
            <a:cs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charset="0"/>
            <a:cs typeface="Times New Roman" charset="0"/>
          </a:defRPr>
        </a:defPPr>
      </a:lstStyle>
    </a:lnDef>
  </a:objectDefaults>
  <a:extraClrSchemeLst>
    <a:extraClrScheme>
      <a:clrScheme name="Global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Global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Global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Global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Global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Global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Global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Global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Presentation for report on country</Template>
  <TotalTime>41847</TotalTime>
  <Words>4046</Words>
  <Application>Microsoft Office PowerPoint</Application>
  <PresentationFormat>On-screen Show (4:3)</PresentationFormat>
  <Paragraphs>685</Paragraphs>
  <Slides>112</Slides>
  <Notes>46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112</vt:i4>
      </vt:variant>
    </vt:vector>
  </HeadingPairs>
  <TitlesOfParts>
    <vt:vector size="117" baseType="lpstr">
      <vt:lpstr>Arial</vt:lpstr>
      <vt:lpstr>Century Schoolbook</vt:lpstr>
      <vt:lpstr>Tahoma</vt:lpstr>
      <vt:lpstr>Times New Roman</vt:lpstr>
      <vt:lpstr>Presentation for report on country</vt:lpstr>
      <vt:lpstr>AP Human Geography Unit I</vt:lpstr>
      <vt:lpstr>What is Geography?</vt:lpstr>
      <vt:lpstr>What is Geography?</vt:lpstr>
      <vt:lpstr>Pattison – Things to Consider</vt:lpstr>
      <vt:lpstr>Geographic Perspectives</vt:lpstr>
      <vt:lpstr>PowerPoint Presentation</vt:lpstr>
      <vt:lpstr>5 Themes of Geography</vt:lpstr>
      <vt:lpstr>PowerPoint Presentation</vt:lpstr>
      <vt:lpstr>5 Themes of Geography – Place &amp; Location</vt:lpstr>
      <vt:lpstr>5 Themes of Geography – Place &amp; Location</vt:lpstr>
      <vt:lpstr>5 Themes of Geography – Place &amp; Location</vt:lpstr>
      <vt:lpstr>5 Themes of Geography – Place &amp; Location</vt:lpstr>
      <vt:lpstr>5 Themes of Geography – Place &amp; Location</vt:lpstr>
      <vt:lpstr>5 Themes of Geography – Place &amp; Location</vt:lpstr>
      <vt:lpstr>PowerPoint Presentation</vt:lpstr>
      <vt:lpstr>5 Themes of Geography – Place &amp; Location</vt:lpstr>
      <vt:lpstr>PowerPoint Presentation</vt:lpstr>
      <vt:lpstr>5 Themes of Geography – Place &amp; Location</vt:lpstr>
      <vt:lpstr>5 Themes of Geography – Calculating Time</vt:lpstr>
      <vt:lpstr>5 Themes of Geography – Calculating Time</vt:lpstr>
      <vt:lpstr>5 Themes of Geography – Calculating Time</vt:lpstr>
      <vt:lpstr>5 Themes of Geography – Place &amp; Location</vt:lpstr>
      <vt:lpstr>PowerPoint Presentation</vt:lpstr>
      <vt:lpstr>5 Themes of Geography – Place &amp; Location</vt:lpstr>
      <vt:lpstr>5 Themes of Geography – Place &amp; Location</vt:lpstr>
      <vt:lpstr>Discussion Starter</vt:lpstr>
      <vt:lpstr>5 Themes of Geography - Regions</vt:lpstr>
      <vt:lpstr>5 Themes of Geography - Regions</vt:lpstr>
      <vt:lpstr>5 Themes of Geography - Regions</vt:lpstr>
      <vt:lpstr>5 Themes of Geography - Regions</vt:lpstr>
      <vt:lpstr>5 Themes of Geography - Regions</vt:lpstr>
      <vt:lpstr>5 Themes of Geography - Regions</vt:lpstr>
      <vt:lpstr>5 Themes of Geography - Regions</vt:lpstr>
      <vt:lpstr>5 Themes of Geography - Regions</vt:lpstr>
      <vt:lpstr>5 Themes of Geography - Regions</vt:lpstr>
      <vt:lpstr>Timed Writing Assignment</vt:lpstr>
      <vt:lpstr>5 Themes of Geography - Regions</vt:lpstr>
      <vt:lpstr>5 Themes of Geography – Human Environment Interaction</vt:lpstr>
      <vt:lpstr>5 Themes of Geography – Human Environment Interaction</vt:lpstr>
      <vt:lpstr>The Netherlands</vt:lpstr>
      <vt:lpstr>The Netherlands</vt:lpstr>
      <vt:lpstr>The Netherlands</vt:lpstr>
      <vt:lpstr>5 Themes of Geography – Human Environment Interaction</vt:lpstr>
      <vt:lpstr>PowerPoint Presentation</vt:lpstr>
      <vt:lpstr>PowerPoint Presentation</vt:lpstr>
      <vt:lpstr>PowerPoint Presentation</vt:lpstr>
      <vt:lpstr>5 Themes of Geography – Human Environment Interaction</vt:lpstr>
      <vt:lpstr>5 Themes of Geography – Human Environment Interaction</vt:lpstr>
      <vt:lpstr>5 Themes of Geography – Human Environment Interaction</vt:lpstr>
      <vt:lpstr>Saudi Arabian Oilfield</vt:lpstr>
      <vt:lpstr>5 Themes of Geography – Human Environment Interaction</vt:lpstr>
      <vt:lpstr>5 Themes of Geography – Spatial Interaction or Movement</vt:lpstr>
      <vt:lpstr>5 Themes of Geography – Spatial Interaction or Movement</vt:lpstr>
      <vt:lpstr>5 Themes of Geography – Spatial Interaction or Movement</vt:lpstr>
      <vt:lpstr>5 Themes of Geography – Spatial Interaction or Movement</vt:lpstr>
      <vt:lpstr>5 Themes of Geography – Spatial Interaction or Movement</vt:lpstr>
      <vt:lpstr>5 Themes of Geography – Spatial Interaction or Movement</vt:lpstr>
      <vt:lpstr>5 Themes of Geography – Spatial Interaction or Movement</vt:lpstr>
      <vt:lpstr>5 Themes of Geography – Spatial Interaction or Movement</vt:lpstr>
      <vt:lpstr>5 Themes of Geography – Spatial Interaction or Movement</vt:lpstr>
      <vt:lpstr>Density vs. Concentration</vt:lpstr>
      <vt:lpstr>Density vs. Concentration</vt:lpstr>
      <vt:lpstr>5 Themes of Geography – Spatial Interaction or Movement</vt:lpstr>
      <vt:lpstr>5 Themes of Geography – Spatial Interaction or Movement</vt:lpstr>
      <vt:lpstr>5 Themes of Geography – Spatial Interaction or Movement</vt:lpstr>
      <vt:lpstr>5 Themes of Geography – Spatial Interaction or Movement</vt:lpstr>
      <vt:lpstr>5 Themes of Geography – Spatial Interaction or Movement</vt:lpstr>
      <vt:lpstr>5 Themes of Geography – Spatial Interaction or Movement</vt:lpstr>
      <vt:lpstr>5 Themes of Geography – Spatial Interaction or Movement</vt:lpstr>
      <vt:lpstr>5 Themes of Geography – Spatial Interaction or Movement</vt:lpstr>
      <vt:lpstr>5 Themes of Geography – Spatial Interaction or Movement</vt:lpstr>
      <vt:lpstr>5 Themes of Geography – Spatial Interaction or Movement</vt:lpstr>
      <vt:lpstr>5 Themes of Geography – Spatial Interaction or Movement</vt:lpstr>
      <vt:lpstr>5 Themes of Geography – Spatial Interaction or Movement</vt:lpstr>
      <vt:lpstr>5 Themes of Geography – Spatial Interaction or Movement</vt:lpstr>
      <vt:lpstr>Tools of Geographers</vt:lpstr>
      <vt:lpstr>Tools of Geographers</vt:lpstr>
      <vt:lpstr>Tools of Geographers</vt:lpstr>
      <vt:lpstr>Tools of Geographers</vt:lpstr>
      <vt:lpstr>PowerPoint Presentation</vt:lpstr>
      <vt:lpstr>Which is the large-scale map?</vt:lpstr>
      <vt:lpstr>Tools of Geographers</vt:lpstr>
      <vt:lpstr>Tools of Geographers</vt:lpstr>
      <vt:lpstr>Tools of Geographers</vt:lpstr>
      <vt:lpstr>Tools of Geographers</vt:lpstr>
      <vt:lpstr>Tools of Geographers</vt:lpstr>
      <vt:lpstr>Tools of Geographers</vt:lpstr>
      <vt:lpstr>Tools of Geographers</vt:lpstr>
      <vt:lpstr>Tools of Geographers</vt:lpstr>
      <vt:lpstr>Tools of Geographers</vt:lpstr>
      <vt:lpstr>Tools of Geographers</vt:lpstr>
      <vt:lpstr>Tools of Geographers</vt:lpstr>
      <vt:lpstr>Tools of Geographers</vt:lpstr>
      <vt:lpstr>Tools of Geographers</vt:lpstr>
      <vt:lpstr>Tools of Geographers</vt:lpstr>
      <vt:lpstr>Tools of Geographers</vt:lpstr>
      <vt:lpstr>PowerPoint Presentation</vt:lpstr>
      <vt:lpstr>PowerPoint Presentation</vt:lpstr>
      <vt:lpstr>Which letter represents South?</vt:lpstr>
      <vt:lpstr>Is it easier to tell now?</vt:lpstr>
      <vt:lpstr>Tools of Geographers</vt:lpstr>
      <vt:lpstr>Tools of Geographers</vt:lpstr>
      <vt:lpstr>Tools of Geographers</vt:lpstr>
      <vt:lpstr>Tools of Geographers</vt:lpstr>
      <vt:lpstr>Tools of Geographers</vt:lpstr>
      <vt:lpstr>Tools of Geographers</vt:lpstr>
      <vt:lpstr>History of Geography</vt:lpstr>
      <vt:lpstr>History of Geography</vt:lpstr>
      <vt:lpstr>History of Geography</vt:lpstr>
      <vt:lpstr>History of Geography</vt:lpstr>
      <vt:lpstr>History of Geography</vt:lpstr>
      <vt:lpstr>History of Geography</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 Human Geography Unit I</dc:title>
  <dc:subject/>
  <dc:creator>Robert Kirkland</dc:creator>
  <cp:keywords/>
  <dc:description/>
  <cp:lastModifiedBy>William B. Dixon</cp:lastModifiedBy>
  <cp:revision>196</cp:revision>
  <cp:lastPrinted>2014-08-15T12:50:00Z</cp:lastPrinted>
  <dcterms:created xsi:type="dcterms:W3CDTF">2009-05-27T22:35:11Z</dcterms:created>
  <dcterms:modified xsi:type="dcterms:W3CDTF">2015-07-28T17:51:38Z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TC010183711033</vt:lpwstr>
  </property>
</Properties>
</file>